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27_664A215F.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Lst>
  <p:notesMasterIdLst>
    <p:notesMasterId r:id="rId32"/>
  </p:notesMasterIdLst>
  <p:sldIdLst>
    <p:sldId id="297" r:id="rId6"/>
    <p:sldId id="303" r:id="rId7"/>
    <p:sldId id="281" r:id="rId8"/>
    <p:sldId id="283" r:id="rId9"/>
    <p:sldId id="298" r:id="rId10"/>
    <p:sldId id="295" r:id="rId11"/>
    <p:sldId id="291" r:id="rId12"/>
    <p:sldId id="288" r:id="rId13"/>
    <p:sldId id="292" r:id="rId14"/>
    <p:sldId id="296" r:id="rId15"/>
    <p:sldId id="304" r:id="rId16"/>
    <p:sldId id="294" r:id="rId17"/>
    <p:sldId id="301" r:id="rId18"/>
    <p:sldId id="300" r:id="rId19"/>
    <p:sldId id="289" r:id="rId20"/>
    <p:sldId id="299" r:id="rId21"/>
    <p:sldId id="302" r:id="rId22"/>
    <p:sldId id="275" r:id="rId23"/>
    <p:sldId id="293" r:id="rId24"/>
    <p:sldId id="279" r:id="rId25"/>
    <p:sldId id="282" r:id="rId26"/>
    <p:sldId id="284" r:id="rId27"/>
    <p:sldId id="285" r:id="rId28"/>
    <p:sldId id="286" r:id="rId29"/>
    <p:sldId id="278"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38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011BE6-1D1F-AF6D-D42E-938F81E18D32}" name="Kateryna Y. Yatsenko" initials="KYY" userId="S::kyatsenk@softserveinc.com::0294e749-910e-4082-9fa2-fb8ae79d2cd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747"/>
    <a:srgbClr val="0061BF"/>
    <a:srgbClr val="5A5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659C98-6112-824C-9F3A-7DB8E1E2EB4C}" v="1004" dt="2023-02-24T05:04:41.315"/>
    <p1510:client id="{8F317467-A418-49A6-97E8-96F91E506206}" v="1698" dt="2023-02-23T21:24:17.318"/>
    <p1510:client id="{D612CB96-CE20-4416-924E-F37506C49D90}" v="679" dt="2023-02-23T23:53:39.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94626"/>
  </p:normalViewPr>
  <p:slideViewPr>
    <p:cSldViewPr snapToGrid="0">
      <p:cViewPr varScale="1">
        <p:scale>
          <a:sx n="98" d="100"/>
          <a:sy n="98" d="100"/>
        </p:scale>
        <p:origin x="216" y="680"/>
      </p:cViewPr>
      <p:guideLst>
        <p:guide orient="horz" pos="1392"/>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omments/modernComment_127_664A215F.xml><?xml version="1.0" encoding="utf-8"?>
<p188:cmLst xmlns:a="http://schemas.openxmlformats.org/drawingml/2006/main" xmlns:r="http://schemas.openxmlformats.org/officeDocument/2006/relationships" xmlns:p188="http://schemas.microsoft.com/office/powerpoint/2018/8/main">
  <p188:cm id="{62E8EC3E-FD16-4B9B-B390-6089C7181263}" authorId="{35011BE6-1D1F-AF6D-D42E-938F81E18D32}" created="2023-02-23T20:06:35.319">
    <ac:txMkLst xmlns:ac="http://schemas.microsoft.com/office/drawing/2013/main/command">
      <pc:docMk xmlns:pc="http://schemas.microsoft.com/office/powerpoint/2013/main/command"/>
      <pc:sldMk xmlns:pc="http://schemas.microsoft.com/office/powerpoint/2013/main/command" cId="1716134239" sldId="295"/>
      <ac:spMk id="110" creationId="{E06B0503-7F2E-18DE-5274-38126A4F7820}"/>
      <ac:txMk cp="59" len="7">
        <ac:context len="83" hash="570174223"/>
      </ac:txMk>
    </ac:txMkLst>
    <p188:txBody>
      <a:bodyPr/>
      <a:lstStyle/>
      <a:p>
        <a:r>
          <a:rPr lang="en-US"/>
          <a:t>Можливо тайпо, але я не змогла зрозуміти шо там мало би бути</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76766-2662-4D3F-A7B0-02AC43E6827D}" type="datetimeFigureOut">
              <a:rPr lang="en-US" smtClean="0"/>
              <a:t>2/24/23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79C3A-5B7C-4A8A-A0F2-E8A391C636DB}" type="slidenum">
              <a:rPr lang="en-US" smtClean="0"/>
              <a:t>‹#›</a:t>
            </a:fld>
            <a:endParaRPr lang="en-US"/>
          </a:p>
        </p:txBody>
      </p:sp>
    </p:spTree>
    <p:extLst>
      <p:ext uri="{BB962C8B-B14F-4D97-AF65-F5344CB8AC3E}">
        <p14:creationId xmlns:p14="http://schemas.microsoft.com/office/powerpoint/2010/main" val="2499355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fld id="{91079C3A-5B7C-4A8A-A0F2-E8A391C636DB}" type="slidenum">
              <a:rPr lang="en-US" smtClean="0"/>
              <a:t>3</a:t>
            </a:fld>
            <a:endParaRPr lang="en-US"/>
          </a:p>
        </p:txBody>
      </p:sp>
    </p:spTree>
    <p:extLst>
      <p:ext uri="{BB962C8B-B14F-4D97-AF65-F5344CB8AC3E}">
        <p14:creationId xmlns:p14="http://schemas.microsoft.com/office/powerpoint/2010/main" val="248195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079C3A-5B7C-4A8A-A0F2-E8A391C636DB}" type="slidenum">
              <a:rPr lang="en-US" smtClean="0"/>
              <a:t>18</a:t>
            </a:fld>
            <a:endParaRPr lang="en-US"/>
          </a:p>
        </p:txBody>
      </p:sp>
    </p:spTree>
    <p:extLst>
      <p:ext uri="{BB962C8B-B14F-4D97-AF65-F5344CB8AC3E}">
        <p14:creationId xmlns:p14="http://schemas.microsoft.com/office/powerpoint/2010/main" val="315200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91079C3A-5B7C-4A8A-A0F2-E8A391C636DB}" type="slidenum">
              <a:rPr lang="en-US" smtClean="0"/>
              <a:t>25</a:t>
            </a:fld>
            <a:endParaRPr lang="en-US"/>
          </a:p>
        </p:txBody>
      </p:sp>
    </p:spTree>
    <p:extLst>
      <p:ext uri="{BB962C8B-B14F-4D97-AF65-F5344CB8AC3E}">
        <p14:creationId xmlns:p14="http://schemas.microsoft.com/office/powerpoint/2010/main" val="1842087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37" name="Picture 36" descr="A picture containing text, outdoor, grass, black&#10;&#10;Description automatically generated">
            <a:extLst>
              <a:ext uri="{FF2B5EF4-FFF2-40B4-BE49-F238E27FC236}">
                <a16:creationId xmlns:a16="http://schemas.microsoft.com/office/drawing/2014/main" id="{66F4101B-740E-A2C2-5745-0274813DD6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21" t="5932" r="27443"/>
          <a:stretch/>
        </p:blipFill>
        <p:spPr>
          <a:xfrm>
            <a:off x="1275971" y="-2"/>
            <a:ext cx="8239109" cy="6858001"/>
          </a:xfrm>
          <a:prstGeom prst="rect">
            <a:avLst/>
          </a:prstGeom>
        </p:spPr>
      </p:pic>
      <p:pic>
        <p:nvPicPr>
          <p:cNvPr id="18" name="Picture 17" descr="Logo, company name&#10;&#10;Description automatically generated">
            <a:extLst>
              <a:ext uri="{FF2B5EF4-FFF2-40B4-BE49-F238E27FC236}">
                <a16:creationId xmlns:a16="http://schemas.microsoft.com/office/drawing/2014/main" id="{651B0602-BE94-8AB4-E42D-74B7B1F8FD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19" name="Graphic 18">
            <a:extLst>
              <a:ext uri="{FF2B5EF4-FFF2-40B4-BE49-F238E27FC236}">
                <a16:creationId xmlns:a16="http://schemas.microsoft.com/office/drawing/2014/main" id="{E92E448B-1ED2-2BDA-88C2-7443AE901B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57032" y="6529064"/>
            <a:ext cx="1065785" cy="183975"/>
          </a:xfrm>
          <a:prstGeom prst="rect">
            <a:avLst/>
          </a:prstGeom>
        </p:spPr>
      </p:pic>
      <p:sp>
        <p:nvSpPr>
          <p:cNvPr id="31" name="Freeform: Shape 30">
            <a:extLst>
              <a:ext uri="{FF2B5EF4-FFF2-40B4-BE49-F238E27FC236}">
                <a16:creationId xmlns:a16="http://schemas.microsoft.com/office/drawing/2014/main" id="{8B33DCC6-FE80-6B83-43FA-9E47BC38D18F}"/>
              </a:ext>
            </a:extLst>
          </p:cNvPr>
          <p:cNvSpPr/>
          <p:nvPr userDrawn="1"/>
        </p:nvSpPr>
        <p:spPr>
          <a:xfrm>
            <a:off x="118" y="0"/>
            <a:ext cx="9514963" cy="6858000"/>
          </a:xfrm>
          <a:custGeom>
            <a:avLst/>
            <a:gdLst>
              <a:gd name="connsiteX0" fmla="*/ 9510185 w 9514963"/>
              <a:gd name="connsiteY0" fmla="*/ 0 h 6858000"/>
              <a:gd name="connsiteX1" fmla="*/ 9514963 w 9514963"/>
              <a:gd name="connsiteY1" fmla="*/ 0 h 6858000"/>
              <a:gd name="connsiteX2" fmla="*/ 9514963 w 9514963"/>
              <a:gd name="connsiteY2" fmla="*/ 6858000 h 6858000"/>
              <a:gd name="connsiteX3" fmla="*/ 9510185 w 9514963"/>
              <a:gd name="connsiteY3" fmla="*/ 6858000 h 6858000"/>
              <a:gd name="connsiteX4" fmla="*/ 7711358 w 9514963"/>
              <a:gd name="connsiteY4" fmla="*/ 0 h 6858000"/>
              <a:gd name="connsiteX5" fmla="*/ 8078294 w 9514963"/>
              <a:gd name="connsiteY5" fmla="*/ 0 h 6858000"/>
              <a:gd name="connsiteX6" fmla="*/ 8078294 w 9514963"/>
              <a:gd name="connsiteY6" fmla="*/ 6858000 h 6858000"/>
              <a:gd name="connsiteX7" fmla="*/ 7711358 w 9514963"/>
              <a:gd name="connsiteY7" fmla="*/ 6858000 h 6858000"/>
              <a:gd name="connsiteX8" fmla="*/ 5912531 w 9514963"/>
              <a:gd name="connsiteY8" fmla="*/ 0 h 6858000"/>
              <a:gd name="connsiteX9" fmla="*/ 6279467 w 9514963"/>
              <a:gd name="connsiteY9" fmla="*/ 0 h 6858000"/>
              <a:gd name="connsiteX10" fmla="*/ 6279467 w 9514963"/>
              <a:gd name="connsiteY10" fmla="*/ 6858000 h 6858000"/>
              <a:gd name="connsiteX11" fmla="*/ 5912531 w 9514963"/>
              <a:gd name="connsiteY11" fmla="*/ 6858000 h 6858000"/>
              <a:gd name="connsiteX12" fmla="*/ 4113705 w 9514963"/>
              <a:gd name="connsiteY12" fmla="*/ 0 h 6858000"/>
              <a:gd name="connsiteX13" fmla="*/ 4480640 w 9514963"/>
              <a:gd name="connsiteY13" fmla="*/ 0 h 6858000"/>
              <a:gd name="connsiteX14" fmla="*/ 4480640 w 9514963"/>
              <a:gd name="connsiteY14" fmla="*/ 6858000 h 6858000"/>
              <a:gd name="connsiteX15" fmla="*/ 4113705 w 9514963"/>
              <a:gd name="connsiteY15" fmla="*/ 6858000 h 6858000"/>
              <a:gd name="connsiteX16" fmla="*/ 0 w 9514963"/>
              <a:gd name="connsiteY16" fmla="*/ 0 h 6858000"/>
              <a:gd name="connsiteX17" fmla="*/ 2681814 w 9514963"/>
              <a:gd name="connsiteY17" fmla="*/ 0 h 6858000"/>
              <a:gd name="connsiteX18" fmla="*/ 2681814 w 9514963"/>
              <a:gd name="connsiteY18" fmla="*/ 6858000 h 6858000"/>
              <a:gd name="connsiteX19" fmla="*/ 0 w 9514963"/>
              <a:gd name="connsiteY19" fmla="*/ 6858000 h 6858000"/>
              <a:gd name="connsiteX20" fmla="*/ 4480640 w 9514963"/>
              <a:gd name="connsiteY20" fmla="*/ 0 h 6858000"/>
              <a:gd name="connsiteX21" fmla="*/ 5912531 w 9514963"/>
              <a:gd name="connsiteY21" fmla="*/ 0 h 6858000"/>
              <a:gd name="connsiteX22" fmla="*/ 5912531 w 9514963"/>
              <a:gd name="connsiteY22" fmla="*/ 0 h 6858000"/>
              <a:gd name="connsiteX23" fmla="*/ 4480640 w 9514963"/>
              <a:gd name="connsiteY23" fmla="*/ 0 h 6858000"/>
              <a:gd name="connsiteX24" fmla="*/ 6279467 w 9514963"/>
              <a:gd name="connsiteY24" fmla="*/ 0 h 6858000"/>
              <a:gd name="connsiteX25" fmla="*/ 7711358 w 9514963"/>
              <a:gd name="connsiteY25" fmla="*/ 0 h 6858000"/>
              <a:gd name="connsiteX26" fmla="*/ 7711358 w 9514963"/>
              <a:gd name="connsiteY26" fmla="*/ 0 h 6858000"/>
              <a:gd name="connsiteX27" fmla="*/ 6279467 w 9514963"/>
              <a:gd name="connsiteY27" fmla="*/ 0 h 6858000"/>
              <a:gd name="connsiteX28" fmla="*/ 8078294 w 9514963"/>
              <a:gd name="connsiteY28" fmla="*/ 0 h 6858000"/>
              <a:gd name="connsiteX29" fmla="*/ 9510185 w 9514963"/>
              <a:gd name="connsiteY29" fmla="*/ 0 h 6858000"/>
              <a:gd name="connsiteX30" fmla="*/ 9510185 w 9514963"/>
              <a:gd name="connsiteY30" fmla="*/ 0 h 6858000"/>
              <a:gd name="connsiteX31" fmla="*/ 8078294 w 9514963"/>
              <a:gd name="connsiteY3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14963" h="6858000">
                <a:moveTo>
                  <a:pt x="9510185" y="0"/>
                </a:moveTo>
                <a:lnTo>
                  <a:pt x="9514963" y="0"/>
                </a:lnTo>
                <a:lnTo>
                  <a:pt x="9514963" y="6858000"/>
                </a:lnTo>
                <a:lnTo>
                  <a:pt x="9510185" y="6858000"/>
                </a:lnTo>
                <a:close/>
                <a:moveTo>
                  <a:pt x="7711358" y="0"/>
                </a:moveTo>
                <a:lnTo>
                  <a:pt x="8078294" y="0"/>
                </a:lnTo>
                <a:lnTo>
                  <a:pt x="8078294" y="6858000"/>
                </a:lnTo>
                <a:lnTo>
                  <a:pt x="7711358" y="6858000"/>
                </a:lnTo>
                <a:close/>
                <a:moveTo>
                  <a:pt x="5912531" y="0"/>
                </a:moveTo>
                <a:lnTo>
                  <a:pt x="6279467" y="0"/>
                </a:lnTo>
                <a:lnTo>
                  <a:pt x="6279467" y="6858000"/>
                </a:lnTo>
                <a:lnTo>
                  <a:pt x="5912531" y="6858000"/>
                </a:lnTo>
                <a:close/>
                <a:moveTo>
                  <a:pt x="4113705" y="0"/>
                </a:moveTo>
                <a:lnTo>
                  <a:pt x="4480640" y="0"/>
                </a:lnTo>
                <a:lnTo>
                  <a:pt x="4480640" y="6858000"/>
                </a:lnTo>
                <a:lnTo>
                  <a:pt x="4113705" y="6858000"/>
                </a:lnTo>
                <a:close/>
                <a:moveTo>
                  <a:pt x="0" y="0"/>
                </a:moveTo>
                <a:lnTo>
                  <a:pt x="2681814" y="0"/>
                </a:lnTo>
                <a:lnTo>
                  <a:pt x="2681814" y="6858000"/>
                </a:lnTo>
                <a:lnTo>
                  <a:pt x="0" y="6858000"/>
                </a:lnTo>
                <a:close/>
                <a:moveTo>
                  <a:pt x="4480640" y="0"/>
                </a:moveTo>
                <a:lnTo>
                  <a:pt x="5912531" y="0"/>
                </a:lnTo>
                <a:lnTo>
                  <a:pt x="5912531" y="0"/>
                </a:lnTo>
                <a:lnTo>
                  <a:pt x="4480640" y="0"/>
                </a:lnTo>
                <a:close/>
                <a:moveTo>
                  <a:pt x="6279467" y="0"/>
                </a:moveTo>
                <a:lnTo>
                  <a:pt x="7711358" y="0"/>
                </a:lnTo>
                <a:lnTo>
                  <a:pt x="7711358" y="0"/>
                </a:lnTo>
                <a:lnTo>
                  <a:pt x="6279467" y="0"/>
                </a:lnTo>
                <a:close/>
                <a:moveTo>
                  <a:pt x="8078294" y="0"/>
                </a:moveTo>
                <a:lnTo>
                  <a:pt x="9510185" y="0"/>
                </a:lnTo>
                <a:lnTo>
                  <a:pt x="9510185" y="0"/>
                </a:lnTo>
                <a:lnTo>
                  <a:pt x="807829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B15A9A4B-12E9-795A-A677-6A4D68B40B0A}"/>
              </a:ext>
            </a:extLst>
          </p:cNvPr>
          <p:cNvSpPr/>
          <p:nvPr userDrawn="1"/>
        </p:nvSpPr>
        <p:spPr>
          <a:xfrm>
            <a:off x="2676919" y="-2"/>
            <a:ext cx="6838161" cy="6858001"/>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38">
            <a:extLst>
              <a:ext uri="{FF2B5EF4-FFF2-40B4-BE49-F238E27FC236}">
                <a16:creationId xmlns:a16="http://schemas.microsoft.com/office/drawing/2014/main" id="{5FEFADCC-082A-442F-F3CF-946D7DCABE24}"/>
              </a:ext>
            </a:extLst>
          </p:cNvPr>
          <p:cNvSpPr>
            <a:spLocks noGrp="1"/>
          </p:cNvSpPr>
          <p:nvPr>
            <p:ph type="title" hasCustomPrompt="1"/>
          </p:nvPr>
        </p:nvSpPr>
        <p:spPr>
          <a:xfrm>
            <a:off x="2676919" y="2699104"/>
            <a:ext cx="6838162" cy="1459793"/>
          </a:xfrm>
          <a:prstGeom prst="rect">
            <a:avLst/>
          </a:prstGeom>
        </p:spPr>
        <p:txBody>
          <a:bodyPr/>
          <a:lstStyle>
            <a:lvl1pPr algn="ctr">
              <a:defRPr sz="11500" b="1">
                <a:latin typeface="Open Sans" panose="020B0606030504020204" pitchFamily="34" charset="0"/>
                <a:ea typeface="Open Sans" panose="020B0606030504020204" pitchFamily="34" charset="0"/>
                <a:cs typeface="Open Sans" panose="020B0606030504020204" pitchFamily="34" charset="0"/>
              </a:defRPr>
            </a:lvl1pPr>
          </a:lstStyle>
          <a:p>
            <a:r>
              <a:rPr lang="en-US"/>
              <a:t>Add title</a:t>
            </a:r>
          </a:p>
        </p:txBody>
      </p:sp>
      <p:pic>
        <p:nvPicPr>
          <p:cNvPr id="45" name="Picture 44" descr="Logo&#10;&#10;Description automatically generated">
            <a:extLst>
              <a:ext uri="{FF2B5EF4-FFF2-40B4-BE49-F238E27FC236}">
                <a16:creationId xmlns:a16="http://schemas.microsoft.com/office/drawing/2014/main" id="{52E74759-C313-A56A-AB8F-6EC03A3ECD5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948" t="6231" r="15185" b="7194"/>
          <a:stretch/>
        </p:blipFill>
        <p:spPr>
          <a:xfrm>
            <a:off x="5395525" y="4358128"/>
            <a:ext cx="1425885" cy="1671198"/>
          </a:xfrm>
          <a:prstGeom prst="rect">
            <a:avLst/>
          </a:prstGeom>
        </p:spPr>
      </p:pic>
      <p:sp>
        <p:nvSpPr>
          <p:cNvPr id="2" name="Rectangle 1">
            <a:extLst>
              <a:ext uri="{FF2B5EF4-FFF2-40B4-BE49-F238E27FC236}">
                <a16:creationId xmlns:a16="http://schemas.microsoft.com/office/drawing/2014/main" id="{C92B29D6-C79F-315E-0D96-AD8FDE6E5E7B}"/>
              </a:ext>
            </a:extLst>
          </p:cNvPr>
          <p:cNvSpPr/>
          <p:nvPr userDrawn="1"/>
        </p:nvSpPr>
        <p:spPr>
          <a:xfrm>
            <a:off x="9515080" y="5903495"/>
            <a:ext cx="2676802" cy="954504"/>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679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R cod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A04BA-D9F5-7055-3319-7699A6212959}"/>
              </a:ext>
            </a:extLst>
          </p:cNvPr>
          <p:cNvSpPr/>
          <p:nvPr userDrawn="1"/>
        </p:nvSpPr>
        <p:spPr>
          <a:xfrm>
            <a:off x="0" y="0"/>
            <a:ext cx="12192000" cy="68580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BD701F-33CD-8742-13B0-D7B8D3714F25}"/>
              </a:ext>
            </a:extLst>
          </p:cNvPr>
          <p:cNvSpPr/>
          <p:nvPr userDrawn="1"/>
        </p:nvSpPr>
        <p:spPr>
          <a:xfrm>
            <a:off x="7389395" y="1503948"/>
            <a:ext cx="3982452" cy="3850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ABED440D-0157-D912-C134-4F78DA437A9B}"/>
              </a:ext>
            </a:extLst>
          </p:cNvPr>
          <p:cNvSpPr>
            <a:spLocks noGrp="1"/>
          </p:cNvSpPr>
          <p:nvPr>
            <p:ph type="pic" sz="quarter" idx="10" hasCustomPrompt="1"/>
          </p:nvPr>
        </p:nvSpPr>
        <p:spPr>
          <a:xfrm>
            <a:off x="7389813" y="1503363"/>
            <a:ext cx="3982034" cy="3851275"/>
          </a:xfrm>
          <a:prstGeom prst="rect">
            <a:avLst/>
          </a:prstGeom>
        </p:spPr>
        <p:txBody>
          <a:bodyPr/>
          <a:lstStyle>
            <a:lvl1pPr marL="0" indent="0" algn="ctr">
              <a:buNone/>
              <a:defRPr>
                <a:latin typeface="Open Sans" panose="020B0606030504020204" pitchFamily="34" charset="0"/>
                <a:ea typeface="Open Sans" panose="020B0606030504020204" pitchFamily="34" charset="0"/>
                <a:cs typeface="Open Sans" panose="020B0606030504020204" pitchFamily="34" charset="0"/>
              </a:defRPr>
            </a:lvl1pPr>
          </a:lstStyle>
          <a:p>
            <a:r>
              <a:rPr lang="en-US"/>
              <a:t>QR code</a:t>
            </a:r>
          </a:p>
        </p:txBody>
      </p:sp>
      <p:sp>
        <p:nvSpPr>
          <p:cNvPr id="13" name="Text Placeholder 12">
            <a:extLst>
              <a:ext uri="{FF2B5EF4-FFF2-40B4-BE49-F238E27FC236}">
                <a16:creationId xmlns:a16="http://schemas.microsoft.com/office/drawing/2014/main" id="{FCB8ECAA-934A-EAB4-97B3-7F774019C1F2}"/>
              </a:ext>
            </a:extLst>
          </p:cNvPr>
          <p:cNvSpPr>
            <a:spLocks noGrp="1"/>
          </p:cNvSpPr>
          <p:nvPr>
            <p:ph type="body" sz="quarter" idx="11"/>
          </p:nvPr>
        </p:nvSpPr>
        <p:spPr>
          <a:xfrm>
            <a:off x="1371600" y="1503363"/>
            <a:ext cx="5570538" cy="3849687"/>
          </a:xfrm>
          <a:prstGeom prst="rect">
            <a:avLst/>
          </a:prstGeom>
        </p:spPr>
        <p:txBody>
          <a:bodyPr/>
          <a:lstStyle>
            <a:lvl1pPr algn="l" defTabSz="914400" rtl="0" eaLnBrk="1" latinLnBrk="0" hangingPunct="1">
              <a:lnSpc>
                <a:spcPct val="90000"/>
              </a:lnSpc>
              <a:buSzPct val="15000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lnSpc>
                <a:spcPct val="90000"/>
              </a:lnSpc>
              <a:defRPr lang="en-US" sz="16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lnSpc>
                <a:spcPct val="90000"/>
              </a:lnSpc>
              <a:defRPr lang="en-US" sz="16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lnSpc>
                <a:spcPct val="90000"/>
              </a:lnSpc>
              <a:defRPr lang="en-US" sz="16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marL="685800" lvl="1" indent="-228600" algn="l" defTabSz="914400" rtl="0" eaLnBrk="1" latinLnBrk="0" hangingPunct="1">
              <a:lnSpc>
                <a:spcPct val="90000"/>
              </a:lnSpc>
              <a:spcBef>
                <a:spcPts val="500"/>
              </a:spcBef>
              <a:buSzPct val="115000"/>
              <a:buFont typeface="Wingdings" panose="05000000000000000000" pitchFamily="2" charset="2"/>
              <a:buChar char="§"/>
            </a:pPr>
            <a:r>
              <a:rPr lang="en-US"/>
              <a:t>Second level</a:t>
            </a:r>
          </a:p>
        </p:txBody>
      </p:sp>
    </p:spTree>
    <p:extLst>
      <p:ext uri="{BB962C8B-B14F-4D97-AF65-F5344CB8AC3E}">
        <p14:creationId xmlns:p14="http://schemas.microsoft.com/office/powerpoint/2010/main" val="76939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Q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A04BA-D9F5-7055-3319-7699A6212959}"/>
              </a:ext>
            </a:extLst>
          </p:cNvPr>
          <p:cNvSpPr/>
          <p:nvPr userDrawn="1"/>
        </p:nvSpPr>
        <p:spPr>
          <a:xfrm>
            <a:off x="0" y="0"/>
            <a:ext cx="12192000" cy="685800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9BD701F-33CD-8742-13B0-D7B8D3714F25}"/>
              </a:ext>
            </a:extLst>
          </p:cNvPr>
          <p:cNvSpPr/>
          <p:nvPr userDrawn="1"/>
        </p:nvSpPr>
        <p:spPr>
          <a:xfrm>
            <a:off x="7389395" y="1503948"/>
            <a:ext cx="3982452" cy="3850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ABED440D-0157-D912-C134-4F78DA437A9B}"/>
              </a:ext>
            </a:extLst>
          </p:cNvPr>
          <p:cNvSpPr>
            <a:spLocks noGrp="1"/>
          </p:cNvSpPr>
          <p:nvPr>
            <p:ph type="pic" sz="quarter" idx="10" hasCustomPrompt="1"/>
          </p:nvPr>
        </p:nvSpPr>
        <p:spPr>
          <a:xfrm>
            <a:off x="7389813" y="1503363"/>
            <a:ext cx="3982034" cy="3851275"/>
          </a:xfrm>
          <a:prstGeom prst="rect">
            <a:avLst/>
          </a:prstGeom>
          <a:solidFill>
            <a:schemeClr val="tx1"/>
          </a:solidFill>
        </p:spPr>
        <p:txBody>
          <a:bodyPr/>
          <a:lstStyle>
            <a:lvl1pPr marL="0" indent="0" algn="ctr">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QR code</a:t>
            </a:r>
          </a:p>
        </p:txBody>
      </p:sp>
      <p:sp>
        <p:nvSpPr>
          <p:cNvPr id="13" name="Text Placeholder 12">
            <a:extLst>
              <a:ext uri="{FF2B5EF4-FFF2-40B4-BE49-F238E27FC236}">
                <a16:creationId xmlns:a16="http://schemas.microsoft.com/office/drawing/2014/main" id="{FCB8ECAA-934A-EAB4-97B3-7F774019C1F2}"/>
              </a:ext>
            </a:extLst>
          </p:cNvPr>
          <p:cNvSpPr>
            <a:spLocks noGrp="1"/>
          </p:cNvSpPr>
          <p:nvPr>
            <p:ph type="body" sz="quarter" idx="11"/>
          </p:nvPr>
        </p:nvSpPr>
        <p:spPr>
          <a:xfrm>
            <a:off x="1371600" y="1503363"/>
            <a:ext cx="5570538" cy="3849687"/>
          </a:xfrm>
          <a:prstGeom prst="rect">
            <a:avLst/>
          </a:prstGeom>
        </p:spPr>
        <p:txBody>
          <a:bodyPr/>
          <a:lstStyle>
            <a:lvl1pPr algn="l" defTabSz="914400" rtl="0" eaLnBrk="1" latinLnBrk="0" hangingPunct="1">
              <a:lnSpc>
                <a:spcPct val="90000"/>
              </a:lnSpc>
              <a:buSzPct val="150000"/>
              <a:defRPr lang="en-US" sz="1800" kern="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defRPr lang="en-US" sz="1800" kern="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lnSpc>
                <a:spcPct val="90000"/>
              </a:lnSpc>
              <a:defRPr lang="en-US" sz="16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lnSpc>
                <a:spcPct val="90000"/>
              </a:lnSpc>
              <a:defRPr lang="en-US" sz="16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lnSpc>
                <a:spcPct val="90000"/>
              </a:lnSpc>
              <a:defRPr lang="en-US" sz="16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marL="685800" lvl="1" indent="-228600" algn="l" defTabSz="914400" rtl="0" eaLnBrk="1" latinLnBrk="0" hangingPunct="1">
              <a:lnSpc>
                <a:spcPct val="90000"/>
              </a:lnSpc>
              <a:spcBef>
                <a:spcPts val="500"/>
              </a:spcBef>
              <a:buSzPct val="115000"/>
              <a:buFont typeface="Wingdings" panose="05000000000000000000" pitchFamily="2" charset="2"/>
              <a:buChar char="§"/>
            </a:pPr>
            <a:r>
              <a:rPr lang="en-US"/>
              <a:t>Second level</a:t>
            </a:r>
          </a:p>
        </p:txBody>
      </p:sp>
      <p:sp>
        <p:nvSpPr>
          <p:cNvPr id="2" name="Title 1">
            <a:extLst>
              <a:ext uri="{FF2B5EF4-FFF2-40B4-BE49-F238E27FC236}">
                <a16:creationId xmlns:a16="http://schemas.microsoft.com/office/drawing/2014/main" id="{67E463B7-51B2-389E-281E-1A048D7B7078}"/>
              </a:ext>
            </a:extLst>
          </p:cNvPr>
          <p:cNvSpPr>
            <a:spLocks noGrp="1"/>
          </p:cNvSpPr>
          <p:nvPr>
            <p:ph type="title"/>
          </p:nvPr>
        </p:nvSpPr>
        <p:spPr>
          <a:xfrm>
            <a:off x="780842" y="266085"/>
            <a:ext cx="10748180" cy="504162"/>
          </a:xfrm>
          <a:prstGeom prst="rect">
            <a:avLst/>
          </a:prstGeom>
        </p:spPr>
        <p:txBody>
          <a:bodyP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388386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ack)">
    <p:bg>
      <p:bgRef idx="1001">
        <a:schemeClr val="bg1"/>
      </p:bgRef>
    </p:bg>
    <p:spTree>
      <p:nvGrpSpPr>
        <p:cNvPr id="1" name=""/>
        <p:cNvGrpSpPr/>
        <p:nvPr/>
      </p:nvGrpSpPr>
      <p:grpSpPr>
        <a:xfrm>
          <a:off x="0" y="0"/>
          <a:ext cx="0" cy="0"/>
          <a:chOff x="0" y="0"/>
          <a:chExt cx="0" cy="0"/>
        </a:xfrm>
      </p:grpSpPr>
      <p:pic>
        <p:nvPicPr>
          <p:cNvPr id="3" name="Picture 2" descr="A group of soldiers in the woods&#10;&#10;Description automatically generated with medium confidence">
            <a:extLst>
              <a:ext uri="{FF2B5EF4-FFF2-40B4-BE49-F238E27FC236}">
                <a16:creationId xmlns:a16="http://schemas.microsoft.com/office/drawing/2014/main" id="{DCF88762-45FE-2E28-52EB-18D2522481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4" t="9091" r="27019"/>
          <a:stretch/>
        </p:blipFill>
        <p:spPr>
          <a:xfrm>
            <a:off x="0" y="-33837"/>
            <a:ext cx="9514963" cy="6858000"/>
          </a:xfrm>
          <a:prstGeom prst="rect">
            <a:avLst/>
          </a:prstGeom>
        </p:spPr>
      </p:pic>
      <p:pic>
        <p:nvPicPr>
          <p:cNvPr id="18" name="Picture 17" descr="Logo, company name&#10;&#10;Description automatically generated">
            <a:extLst>
              <a:ext uri="{FF2B5EF4-FFF2-40B4-BE49-F238E27FC236}">
                <a16:creationId xmlns:a16="http://schemas.microsoft.com/office/drawing/2014/main" id="{651B0602-BE94-8AB4-E42D-74B7B1F8FD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19" name="Graphic 18">
            <a:extLst>
              <a:ext uri="{FF2B5EF4-FFF2-40B4-BE49-F238E27FC236}">
                <a16:creationId xmlns:a16="http://schemas.microsoft.com/office/drawing/2014/main" id="{E92E448B-1ED2-2BDA-88C2-7443AE901B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57032" y="6529064"/>
            <a:ext cx="1065785" cy="183975"/>
          </a:xfrm>
          <a:prstGeom prst="rect">
            <a:avLst/>
          </a:prstGeom>
        </p:spPr>
      </p:pic>
      <p:sp>
        <p:nvSpPr>
          <p:cNvPr id="31" name="Freeform: Shape 30">
            <a:extLst>
              <a:ext uri="{FF2B5EF4-FFF2-40B4-BE49-F238E27FC236}">
                <a16:creationId xmlns:a16="http://schemas.microsoft.com/office/drawing/2014/main" id="{8B33DCC6-FE80-6B83-43FA-9E47BC38D18F}"/>
              </a:ext>
            </a:extLst>
          </p:cNvPr>
          <p:cNvSpPr/>
          <p:nvPr userDrawn="1"/>
        </p:nvSpPr>
        <p:spPr>
          <a:xfrm>
            <a:off x="0" y="-22558"/>
            <a:ext cx="9514963" cy="6846721"/>
          </a:xfrm>
          <a:custGeom>
            <a:avLst/>
            <a:gdLst>
              <a:gd name="connsiteX0" fmla="*/ 9510185 w 9514963"/>
              <a:gd name="connsiteY0" fmla="*/ 0 h 6858000"/>
              <a:gd name="connsiteX1" fmla="*/ 9514963 w 9514963"/>
              <a:gd name="connsiteY1" fmla="*/ 0 h 6858000"/>
              <a:gd name="connsiteX2" fmla="*/ 9514963 w 9514963"/>
              <a:gd name="connsiteY2" fmla="*/ 6858000 h 6858000"/>
              <a:gd name="connsiteX3" fmla="*/ 9510185 w 9514963"/>
              <a:gd name="connsiteY3" fmla="*/ 6858000 h 6858000"/>
              <a:gd name="connsiteX4" fmla="*/ 7711358 w 9514963"/>
              <a:gd name="connsiteY4" fmla="*/ 0 h 6858000"/>
              <a:gd name="connsiteX5" fmla="*/ 8078294 w 9514963"/>
              <a:gd name="connsiteY5" fmla="*/ 0 h 6858000"/>
              <a:gd name="connsiteX6" fmla="*/ 8078294 w 9514963"/>
              <a:gd name="connsiteY6" fmla="*/ 6858000 h 6858000"/>
              <a:gd name="connsiteX7" fmla="*/ 7711358 w 9514963"/>
              <a:gd name="connsiteY7" fmla="*/ 6858000 h 6858000"/>
              <a:gd name="connsiteX8" fmla="*/ 5912531 w 9514963"/>
              <a:gd name="connsiteY8" fmla="*/ 0 h 6858000"/>
              <a:gd name="connsiteX9" fmla="*/ 6279467 w 9514963"/>
              <a:gd name="connsiteY9" fmla="*/ 0 h 6858000"/>
              <a:gd name="connsiteX10" fmla="*/ 6279467 w 9514963"/>
              <a:gd name="connsiteY10" fmla="*/ 6858000 h 6858000"/>
              <a:gd name="connsiteX11" fmla="*/ 5912531 w 9514963"/>
              <a:gd name="connsiteY11" fmla="*/ 6858000 h 6858000"/>
              <a:gd name="connsiteX12" fmla="*/ 4113705 w 9514963"/>
              <a:gd name="connsiteY12" fmla="*/ 0 h 6858000"/>
              <a:gd name="connsiteX13" fmla="*/ 4480640 w 9514963"/>
              <a:gd name="connsiteY13" fmla="*/ 0 h 6858000"/>
              <a:gd name="connsiteX14" fmla="*/ 4480640 w 9514963"/>
              <a:gd name="connsiteY14" fmla="*/ 6858000 h 6858000"/>
              <a:gd name="connsiteX15" fmla="*/ 4113705 w 9514963"/>
              <a:gd name="connsiteY15" fmla="*/ 6858000 h 6858000"/>
              <a:gd name="connsiteX16" fmla="*/ 0 w 9514963"/>
              <a:gd name="connsiteY16" fmla="*/ 0 h 6858000"/>
              <a:gd name="connsiteX17" fmla="*/ 2681814 w 9514963"/>
              <a:gd name="connsiteY17" fmla="*/ 0 h 6858000"/>
              <a:gd name="connsiteX18" fmla="*/ 2681814 w 9514963"/>
              <a:gd name="connsiteY18" fmla="*/ 6858000 h 6858000"/>
              <a:gd name="connsiteX19" fmla="*/ 0 w 9514963"/>
              <a:gd name="connsiteY19" fmla="*/ 6858000 h 6858000"/>
              <a:gd name="connsiteX20" fmla="*/ 4480640 w 9514963"/>
              <a:gd name="connsiteY20" fmla="*/ 0 h 6858000"/>
              <a:gd name="connsiteX21" fmla="*/ 5912531 w 9514963"/>
              <a:gd name="connsiteY21" fmla="*/ 0 h 6858000"/>
              <a:gd name="connsiteX22" fmla="*/ 5912531 w 9514963"/>
              <a:gd name="connsiteY22" fmla="*/ 0 h 6858000"/>
              <a:gd name="connsiteX23" fmla="*/ 4480640 w 9514963"/>
              <a:gd name="connsiteY23" fmla="*/ 0 h 6858000"/>
              <a:gd name="connsiteX24" fmla="*/ 6279467 w 9514963"/>
              <a:gd name="connsiteY24" fmla="*/ 0 h 6858000"/>
              <a:gd name="connsiteX25" fmla="*/ 7711358 w 9514963"/>
              <a:gd name="connsiteY25" fmla="*/ 0 h 6858000"/>
              <a:gd name="connsiteX26" fmla="*/ 7711358 w 9514963"/>
              <a:gd name="connsiteY26" fmla="*/ 0 h 6858000"/>
              <a:gd name="connsiteX27" fmla="*/ 6279467 w 9514963"/>
              <a:gd name="connsiteY27" fmla="*/ 0 h 6858000"/>
              <a:gd name="connsiteX28" fmla="*/ 8078294 w 9514963"/>
              <a:gd name="connsiteY28" fmla="*/ 0 h 6858000"/>
              <a:gd name="connsiteX29" fmla="*/ 9510185 w 9514963"/>
              <a:gd name="connsiteY29" fmla="*/ 0 h 6858000"/>
              <a:gd name="connsiteX30" fmla="*/ 9510185 w 9514963"/>
              <a:gd name="connsiteY30" fmla="*/ 0 h 6858000"/>
              <a:gd name="connsiteX31" fmla="*/ 8078294 w 9514963"/>
              <a:gd name="connsiteY3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14963" h="6858000">
                <a:moveTo>
                  <a:pt x="9510185" y="0"/>
                </a:moveTo>
                <a:lnTo>
                  <a:pt x="9514963" y="0"/>
                </a:lnTo>
                <a:lnTo>
                  <a:pt x="9514963" y="6858000"/>
                </a:lnTo>
                <a:lnTo>
                  <a:pt x="9510185" y="6858000"/>
                </a:lnTo>
                <a:close/>
                <a:moveTo>
                  <a:pt x="7711358" y="0"/>
                </a:moveTo>
                <a:lnTo>
                  <a:pt x="8078294" y="0"/>
                </a:lnTo>
                <a:lnTo>
                  <a:pt x="8078294" y="6858000"/>
                </a:lnTo>
                <a:lnTo>
                  <a:pt x="7711358" y="6858000"/>
                </a:lnTo>
                <a:close/>
                <a:moveTo>
                  <a:pt x="5912531" y="0"/>
                </a:moveTo>
                <a:lnTo>
                  <a:pt x="6279467" y="0"/>
                </a:lnTo>
                <a:lnTo>
                  <a:pt x="6279467" y="6858000"/>
                </a:lnTo>
                <a:lnTo>
                  <a:pt x="5912531" y="6858000"/>
                </a:lnTo>
                <a:close/>
                <a:moveTo>
                  <a:pt x="4113705" y="0"/>
                </a:moveTo>
                <a:lnTo>
                  <a:pt x="4480640" y="0"/>
                </a:lnTo>
                <a:lnTo>
                  <a:pt x="4480640" y="6858000"/>
                </a:lnTo>
                <a:lnTo>
                  <a:pt x="4113705" y="6858000"/>
                </a:lnTo>
                <a:close/>
                <a:moveTo>
                  <a:pt x="0" y="0"/>
                </a:moveTo>
                <a:lnTo>
                  <a:pt x="2681814" y="0"/>
                </a:lnTo>
                <a:lnTo>
                  <a:pt x="2681814" y="6858000"/>
                </a:lnTo>
                <a:lnTo>
                  <a:pt x="0" y="6858000"/>
                </a:lnTo>
                <a:close/>
                <a:moveTo>
                  <a:pt x="4480640" y="0"/>
                </a:moveTo>
                <a:lnTo>
                  <a:pt x="5912531" y="0"/>
                </a:lnTo>
                <a:lnTo>
                  <a:pt x="5912531" y="0"/>
                </a:lnTo>
                <a:lnTo>
                  <a:pt x="4480640" y="0"/>
                </a:lnTo>
                <a:close/>
                <a:moveTo>
                  <a:pt x="6279467" y="0"/>
                </a:moveTo>
                <a:lnTo>
                  <a:pt x="7711358" y="0"/>
                </a:lnTo>
                <a:lnTo>
                  <a:pt x="7711358" y="0"/>
                </a:lnTo>
                <a:lnTo>
                  <a:pt x="6279467" y="0"/>
                </a:lnTo>
                <a:close/>
                <a:moveTo>
                  <a:pt x="8078294" y="0"/>
                </a:moveTo>
                <a:lnTo>
                  <a:pt x="9510185" y="0"/>
                </a:lnTo>
                <a:lnTo>
                  <a:pt x="9510185" y="0"/>
                </a:lnTo>
                <a:lnTo>
                  <a:pt x="807829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6E4EE3E0-D22E-102B-48C1-B88DEB341E5E}"/>
              </a:ext>
            </a:extLst>
          </p:cNvPr>
          <p:cNvSpPr/>
          <p:nvPr userDrawn="1"/>
        </p:nvSpPr>
        <p:spPr>
          <a:xfrm>
            <a:off x="2660254" y="0"/>
            <a:ext cx="6871491"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38">
            <a:extLst>
              <a:ext uri="{FF2B5EF4-FFF2-40B4-BE49-F238E27FC236}">
                <a16:creationId xmlns:a16="http://schemas.microsoft.com/office/drawing/2014/main" id="{5FEFADCC-082A-442F-F3CF-946D7DCABE24}"/>
              </a:ext>
            </a:extLst>
          </p:cNvPr>
          <p:cNvSpPr>
            <a:spLocks noGrp="1"/>
          </p:cNvSpPr>
          <p:nvPr>
            <p:ph type="title" hasCustomPrompt="1"/>
          </p:nvPr>
        </p:nvSpPr>
        <p:spPr>
          <a:xfrm>
            <a:off x="2676919" y="2699104"/>
            <a:ext cx="6838162" cy="1459793"/>
          </a:xfrm>
          <a:prstGeom prst="rect">
            <a:avLst/>
          </a:prstGeom>
        </p:spPr>
        <p:txBody>
          <a:bodyPr/>
          <a:lstStyle>
            <a:lvl1pPr algn="ctr">
              <a:defRPr sz="11500" b="1">
                <a:latin typeface="Open Sans" panose="020B0606030504020204" pitchFamily="34" charset="0"/>
                <a:ea typeface="Open Sans" panose="020B0606030504020204" pitchFamily="34" charset="0"/>
                <a:cs typeface="Open Sans" panose="020B0606030504020204" pitchFamily="34" charset="0"/>
              </a:defRPr>
            </a:lvl1pPr>
          </a:lstStyle>
          <a:p>
            <a:r>
              <a:rPr lang="en-US"/>
              <a:t>Add title</a:t>
            </a:r>
          </a:p>
        </p:txBody>
      </p:sp>
      <p:pic>
        <p:nvPicPr>
          <p:cNvPr id="45" name="Picture 44" descr="Logo&#10;&#10;Description automatically generated">
            <a:extLst>
              <a:ext uri="{FF2B5EF4-FFF2-40B4-BE49-F238E27FC236}">
                <a16:creationId xmlns:a16="http://schemas.microsoft.com/office/drawing/2014/main" id="{52E74759-C313-A56A-AB8F-6EC03A3ECD5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948" t="6231" r="15185" b="7194"/>
          <a:stretch/>
        </p:blipFill>
        <p:spPr>
          <a:xfrm>
            <a:off x="5383057" y="4368122"/>
            <a:ext cx="1425885" cy="1671198"/>
          </a:xfrm>
          <a:prstGeom prst="rect">
            <a:avLst/>
          </a:prstGeom>
        </p:spPr>
      </p:pic>
      <p:sp>
        <p:nvSpPr>
          <p:cNvPr id="4" name="Rectangle 3">
            <a:extLst>
              <a:ext uri="{FF2B5EF4-FFF2-40B4-BE49-F238E27FC236}">
                <a16:creationId xmlns:a16="http://schemas.microsoft.com/office/drawing/2014/main" id="{4D78CC9E-8C43-A637-B1F0-59AF2F10D877}"/>
              </a:ext>
            </a:extLst>
          </p:cNvPr>
          <p:cNvSpPr/>
          <p:nvPr userDrawn="1"/>
        </p:nvSpPr>
        <p:spPr>
          <a:xfrm>
            <a:off x="9555399" y="6199030"/>
            <a:ext cx="2609907" cy="660068"/>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98507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DC3A3-6539-7E73-F3D6-1B66C6B208B2}"/>
              </a:ext>
            </a:extLst>
          </p:cNvPr>
          <p:cNvSpPr>
            <a:spLocks noGrp="1"/>
          </p:cNvSpPr>
          <p:nvPr>
            <p:ph idx="1"/>
          </p:nvPr>
        </p:nvSpPr>
        <p:spPr>
          <a:xfrm>
            <a:off x="743605" y="1555406"/>
            <a:ext cx="10748180" cy="4611457"/>
          </a:xfrm>
          <a:prstGeom prst="rect">
            <a:avLst/>
          </a:prstGeom>
        </p:spPr>
        <p:txBody>
          <a:bodyPr/>
          <a:lstStyle>
            <a:lvl1pPr marL="285750" indent="-285750">
              <a:buSzPct val="150000"/>
              <a:buFont typeface="Arial" panose="020B0604020202020204" pitchFamily="34" charset="0"/>
              <a:buChar char="•"/>
              <a:defRPr sz="1600">
                <a:latin typeface="Open Sans" panose="020B0606030504020204" pitchFamily="34" charset="0"/>
                <a:ea typeface="Open Sans" panose="020B0606030504020204" pitchFamily="34" charset="0"/>
                <a:cs typeface="Open Sans" panose="020B0606030504020204" pitchFamily="34" charset="0"/>
              </a:defRPr>
            </a:lvl1pPr>
            <a:lvl2pPr marL="685800" indent="-228600">
              <a:buSzPct val="115000"/>
              <a:buFont typeface="Wingdings" panose="05000000000000000000"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a:defRPr sz="16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p:txBody>
      </p:sp>
      <p:pic>
        <p:nvPicPr>
          <p:cNvPr id="7" name="Picture 6" descr="Logo, company name&#10;&#10;Description automatically generated">
            <a:extLst>
              <a:ext uri="{FF2B5EF4-FFF2-40B4-BE49-F238E27FC236}">
                <a16:creationId xmlns:a16="http://schemas.microsoft.com/office/drawing/2014/main" id="{7BDBE756-B216-DF71-4331-5508462F5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8" name="Graphic 7">
            <a:extLst>
              <a:ext uri="{FF2B5EF4-FFF2-40B4-BE49-F238E27FC236}">
                <a16:creationId xmlns:a16="http://schemas.microsoft.com/office/drawing/2014/main" id="{1DA5A038-1483-4CF2-F4D1-3AB343DDB7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57032" y="6529064"/>
            <a:ext cx="1065785" cy="183975"/>
          </a:xfrm>
          <a:prstGeom prst="rect">
            <a:avLst/>
          </a:prstGeom>
        </p:spPr>
      </p:pic>
      <p:pic>
        <p:nvPicPr>
          <p:cNvPr id="9" name="Picture 8" descr="Logo&#10;&#10;Description automatically generated">
            <a:extLst>
              <a:ext uri="{FF2B5EF4-FFF2-40B4-BE49-F238E27FC236}">
                <a16:creationId xmlns:a16="http://schemas.microsoft.com/office/drawing/2014/main" id="{B8AA0E51-4455-8501-EDAE-25A1CC63F66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948" t="6231" r="18118" b="7194"/>
          <a:stretch/>
        </p:blipFill>
        <p:spPr>
          <a:xfrm>
            <a:off x="89138" y="101581"/>
            <a:ext cx="682641" cy="833171"/>
          </a:xfrm>
          <a:prstGeom prst="rect">
            <a:avLst/>
          </a:prstGeom>
        </p:spPr>
      </p:pic>
      <p:sp>
        <p:nvSpPr>
          <p:cNvPr id="5" name="Title 1">
            <a:extLst>
              <a:ext uri="{FF2B5EF4-FFF2-40B4-BE49-F238E27FC236}">
                <a16:creationId xmlns:a16="http://schemas.microsoft.com/office/drawing/2014/main" id="{78CD93E5-42DF-F4A5-8926-D795A5BC5AB9}"/>
              </a:ext>
            </a:extLst>
          </p:cNvPr>
          <p:cNvSpPr>
            <a:spLocks noGrp="1"/>
          </p:cNvSpPr>
          <p:nvPr>
            <p:ph type="title"/>
          </p:nvPr>
        </p:nvSpPr>
        <p:spPr>
          <a:xfrm>
            <a:off x="780842" y="266085"/>
            <a:ext cx="10748180" cy="504162"/>
          </a:xfrm>
          <a:prstGeom prst="rect">
            <a:avLst/>
          </a:prstGeom>
        </p:spPr>
        <p:txBody>
          <a:bodyPr/>
          <a:lstStyle>
            <a:lvl1pPr>
              <a:defRPr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221009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BCEB-4625-D67A-B228-1AF8AF9BAD4C}"/>
              </a:ext>
            </a:extLst>
          </p:cNvPr>
          <p:cNvSpPr>
            <a:spLocks noGrp="1"/>
          </p:cNvSpPr>
          <p:nvPr>
            <p:ph type="title"/>
          </p:nvPr>
        </p:nvSpPr>
        <p:spPr>
          <a:xfrm>
            <a:off x="780842" y="266085"/>
            <a:ext cx="10748180" cy="504162"/>
          </a:xfrm>
          <a:prstGeom prst="rect">
            <a:avLst/>
          </a:prstGeom>
        </p:spPr>
        <p:txBody>
          <a:bodyPr/>
          <a:lstStyle>
            <a:lvl1pPr>
              <a:defRPr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74DC3A3-6539-7E73-F3D6-1B66C6B208B2}"/>
              </a:ext>
            </a:extLst>
          </p:cNvPr>
          <p:cNvSpPr>
            <a:spLocks noGrp="1"/>
          </p:cNvSpPr>
          <p:nvPr>
            <p:ph idx="1" hasCustomPrompt="1"/>
          </p:nvPr>
        </p:nvSpPr>
        <p:spPr>
          <a:xfrm>
            <a:off x="8091971" y="1657128"/>
            <a:ext cx="3959352" cy="4461039"/>
          </a:xfrm>
          <a:prstGeom prst="rect">
            <a:avLst/>
          </a:prstGeom>
        </p:spPr>
        <p:txBody>
          <a:bodyPr/>
          <a:lstStyle>
            <a:lvl1pPr marL="0" indent="0">
              <a:buSzPct val="150000"/>
              <a:buFont typeface="Arial" panose="020B0604020202020204" pitchFamily="34" charset="0"/>
              <a:buNone/>
              <a:defRPr sz="1600">
                <a:latin typeface="Open Sans" panose="020B0606030504020204" pitchFamily="34" charset="0"/>
                <a:ea typeface="Open Sans" panose="020B0606030504020204" pitchFamily="34" charset="0"/>
                <a:cs typeface="Open Sans" panose="020B0606030504020204" pitchFamily="34" charset="0"/>
              </a:defRPr>
            </a:lvl1pPr>
            <a:lvl2pPr marL="685800" indent="-228600">
              <a:buSzPct val="115000"/>
              <a:buFont typeface="Wingdings" panose="05000000000000000000"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a:defRPr sz="16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text</a:t>
            </a:r>
          </a:p>
        </p:txBody>
      </p:sp>
      <p:pic>
        <p:nvPicPr>
          <p:cNvPr id="7" name="Picture 6" descr="Logo, company name&#10;&#10;Description automatically generated">
            <a:extLst>
              <a:ext uri="{FF2B5EF4-FFF2-40B4-BE49-F238E27FC236}">
                <a16:creationId xmlns:a16="http://schemas.microsoft.com/office/drawing/2014/main" id="{7BDBE756-B216-DF71-4331-5508462F5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8" name="Graphic 7">
            <a:extLst>
              <a:ext uri="{FF2B5EF4-FFF2-40B4-BE49-F238E27FC236}">
                <a16:creationId xmlns:a16="http://schemas.microsoft.com/office/drawing/2014/main" id="{1DA5A038-1483-4CF2-F4D1-3AB343DDB7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57032" y="6529064"/>
            <a:ext cx="1065785" cy="183975"/>
          </a:xfrm>
          <a:prstGeom prst="rect">
            <a:avLst/>
          </a:prstGeom>
        </p:spPr>
      </p:pic>
      <p:pic>
        <p:nvPicPr>
          <p:cNvPr id="9" name="Picture 8" descr="Logo&#10;&#10;Description automatically generated">
            <a:extLst>
              <a:ext uri="{FF2B5EF4-FFF2-40B4-BE49-F238E27FC236}">
                <a16:creationId xmlns:a16="http://schemas.microsoft.com/office/drawing/2014/main" id="{B8AA0E51-4455-8501-EDAE-25A1CC63F66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948" t="6231" r="18118" b="7194"/>
          <a:stretch/>
        </p:blipFill>
        <p:spPr>
          <a:xfrm>
            <a:off x="89138" y="101581"/>
            <a:ext cx="682641" cy="833171"/>
          </a:xfrm>
          <a:prstGeom prst="rect">
            <a:avLst/>
          </a:prstGeom>
        </p:spPr>
      </p:pic>
    </p:spTree>
    <p:extLst>
      <p:ext uri="{BB962C8B-B14F-4D97-AF65-F5344CB8AC3E}">
        <p14:creationId xmlns:p14="http://schemas.microsoft.com/office/powerpoint/2010/main" val="3768394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BCEB-4625-D67A-B228-1AF8AF9BAD4C}"/>
              </a:ext>
            </a:extLst>
          </p:cNvPr>
          <p:cNvSpPr>
            <a:spLocks noGrp="1"/>
          </p:cNvSpPr>
          <p:nvPr>
            <p:ph type="title"/>
          </p:nvPr>
        </p:nvSpPr>
        <p:spPr>
          <a:xfrm>
            <a:off x="780842" y="266085"/>
            <a:ext cx="10748180" cy="504162"/>
          </a:xfrm>
          <a:prstGeom prst="rect">
            <a:avLst/>
          </a:prstGeom>
        </p:spPr>
        <p:txBody>
          <a:bodyPr/>
          <a:lstStyle>
            <a:lvl1pPr>
              <a:defRPr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7" name="Picture 6" descr="Logo, company name&#10;&#10;Description automatically generated">
            <a:extLst>
              <a:ext uri="{FF2B5EF4-FFF2-40B4-BE49-F238E27FC236}">
                <a16:creationId xmlns:a16="http://schemas.microsoft.com/office/drawing/2014/main" id="{7BDBE756-B216-DF71-4331-5508462F5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8" name="Graphic 7">
            <a:extLst>
              <a:ext uri="{FF2B5EF4-FFF2-40B4-BE49-F238E27FC236}">
                <a16:creationId xmlns:a16="http://schemas.microsoft.com/office/drawing/2014/main" id="{1DA5A038-1483-4CF2-F4D1-3AB343DDB7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57032" y="6529064"/>
            <a:ext cx="1065785" cy="183975"/>
          </a:xfrm>
          <a:prstGeom prst="rect">
            <a:avLst/>
          </a:prstGeom>
        </p:spPr>
      </p:pic>
      <p:pic>
        <p:nvPicPr>
          <p:cNvPr id="9" name="Picture 8" descr="Logo&#10;&#10;Description automatically generated">
            <a:extLst>
              <a:ext uri="{FF2B5EF4-FFF2-40B4-BE49-F238E27FC236}">
                <a16:creationId xmlns:a16="http://schemas.microsoft.com/office/drawing/2014/main" id="{B8AA0E51-4455-8501-EDAE-25A1CC63F66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0948" t="6231" r="18118" b="7194"/>
          <a:stretch/>
        </p:blipFill>
        <p:spPr>
          <a:xfrm>
            <a:off x="89138" y="101581"/>
            <a:ext cx="682641" cy="833171"/>
          </a:xfrm>
          <a:prstGeom prst="rect">
            <a:avLst/>
          </a:prstGeom>
        </p:spPr>
      </p:pic>
      <p:sp>
        <p:nvSpPr>
          <p:cNvPr id="4" name="Content Placeholder 2">
            <a:extLst>
              <a:ext uri="{FF2B5EF4-FFF2-40B4-BE49-F238E27FC236}">
                <a16:creationId xmlns:a16="http://schemas.microsoft.com/office/drawing/2014/main" id="{2ECED1C1-DCF1-2B2F-BDFA-9BB522F24BBB}"/>
              </a:ext>
            </a:extLst>
          </p:cNvPr>
          <p:cNvSpPr>
            <a:spLocks noGrp="1"/>
          </p:cNvSpPr>
          <p:nvPr>
            <p:ph idx="1"/>
          </p:nvPr>
        </p:nvSpPr>
        <p:spPr>
          <a:xfrm>
            <a:off x="647272" y="1555406"/>
            <a:ext cx="10881750" cy="4611457"/>
          </a:xfrm>
          <a:prstGeom prst="rect">
            <a:avLst/>
          </a:prstGeom>
        </p:spPr>
        <p:txBody>
          <a:bodyPr/>
          <a:lstStyle>
            <a:lvl1pPr marL="285750" indent="-285750">
              <a:buSzPct val="150000"/>
              <a:buFont typeface="Arial" panose="020B0604020202020204" pitchFamily="34" charset="0"/>
              <a:buChar char="•"/>
              <a:defRPr sz="1600">
                <a:latin typeface="Open Sans" panose="020B0606030504020204" pitchFamily="34" charset="0"/>
                <a:ea typeface="Open Sans" panose="020B0606030504020204" pitchFamily="34" charset="0"/>
                <a:cs typeface="Open Sans" panose="020B0606030504020204" pitchFamily="34" charset="0"/>
              </a:defRPr>
            </a:lvl1pPr>
            <a:lvl2pPr marL="685800" indent="-228600">
              <a:buSzPct val="115000"/>
              <a:buFont typeface="Wingdings" panose="05000000000000000000"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a:defRPr sz="16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6254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158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50812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A96E7553-3E20-3D89-5A5E-7CA4101F47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48" t="6231" r="15185" b="7194"/>
          <a:stretch/>
        </p:blipFill>
        <p:spPr>
          <a:xfrm>
            <a:off x="-972954" y="-327851"/>
            <a:ext cx="5371959" cy="6296165"/>
          </a:xfrm>
          <a:prstGeom prst="rect">
            <a:avLst/>
          </a:prstGeom>
        </p:spPr>
      </p:pic>
      <p:sp>
        <p:nvSpPr>
          <p:cNvPr id="4" name="Rectangle 3">
            <a:extLst>
              <a:ext uri="{FF2B5EF4-FFF2-40B4-BE49-F238E27FC236}">
                <a16:creationId xmlns:a16="http://schemas.microsoft.com/office/drawing/2014/main" id="{105287CC-2555-B847-49C2-968FD7191C62}"/>
              </a:ext>
            </a:extLst>
          </p:cNvPr>
          <p:cNvSpPr/>
          <p:nvPr userDrawn="1"/>
        </p:nvSpPr>
        <p:spPr>
          <a:xfrm>
            <a:off x="-861743" y="-327851"/>
            <a:ext cx="5371958" cy="7395916"/>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73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ideo">
    <p:bg>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A96E7553-3E20-3D89-5A5E-7CA4101F47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48" t="6231" r="15185" b="7194"/>
          <a:stretch/>
        </p:blipFill>
        <p:spPr>
          <a:xfrm>
            <a:off x="-972954" y="-327851"/>
            <a:ext cx="5371959" cy="6296165"/>
          </a:xfrm>
          <a:prstGeom prst="rect">
            <a:avLst/>
          </a:prstGeom>
        </p:spPr>
      </p:pic>
      <p:sp>
        <p:nvSpPr>
          <p:cNvPr id="5" name="Rectangle 4">
            <a:extLst>
              <a:ext uri="{FF2B5EF4-FFF2-40B4-BE49-F238E27FC236}">
                <a16:creationId xmlns:a16="http://schemas.microsoft.com/office/drawing/2014/main" id="{F10C4BAC-48AB-A924-A123-FA9982C80110}"/>
              </a:ext>
            </a:extLst>
          </p:cNvPr>
          <p:cNvSpPr/>
          <p:nvPr userDrawn="1"/>
        </p:nvSpPr>
        <p:spPr>
          <a:xfrm>
            <a:off x="-861743" y="-327851"/>
            <a:ext cx="5371958" cy="7395916"/>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0B79BDD4-AB92-5B71-1198-6EE8EF8448CC}"/>
              </a:ext>
            </a:extLst>
          </p:cNvPr>
          <p:cNvSpPr>
            <a:spLocks noGrp="1"/>
          </p:cNvSpPr>
          <p:nvPr>
            <p:ph type="body" sz="quarter" idx="10"/>
          </p:nvPr>
        </p:nvSpPr>
        <p:spPr>
          <a:xfrm>
            <a:off x="4065814" y="879929"/>
            <a:ext cx="7376845" cy="3667125"/>
          </a:xfrm>
          <a:prstGeom prst="rect">
            <a:avLst/>
          </a:prstGeom>
        </p:spPr>
        <p:txBody>
          <a:bodyPr/>
          <a:lstStyle>
            <a:lvl1pPr marL="0" indent="0" algn="l">
              <a:buNone/>
              <a:defRPr sz="6000" b="1">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42850833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68069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5" r:id="rId4"/>
    <p:sldLayoutId id="2147483667" r:id="rId5"/>
    <p:sldLayoutId id="2147483651" r:id="rId6"/>
    <p:sldLayoutId id="2147483663" r:id="rId7"/>
    <p:sldLayoutId id="2147483661" r:id="rId8"/>
    <p:sldLayoutId id="2147483666" r:id="rId9"/>
    <p:sldLayoutId id="2147483652" r:id="rId10"/>
    <p:sldLayoutId id="21474836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527086"/>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5.png"/><Relationship Id="rId5" Type="http://schemas.openxmlformats.org/officeDocument/2006/relationships/image" Target="../media/image31.png"/><Relationship Id="rId10" Type="http://schemas.openxmlformats.org/officeDocument/2006/relationships/image" Target="../media/image33.svg"/><Relationship Id="rId4" Type="http://schemas.openxmlformats.org/officeDocument/2006/relationships/image" Target="../media/image30.pn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27_664A215F.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DEE3-4E0D-D345-E082-0C5306DB127E}"/>
              </a:ext>
            </a:extLst>
          </p:cNvPr>
          <p:cNvSpPr>
            <a:spLocks noGrp="1"/>
          </p:cNvSpPr>
          <p:nvPr>
            <p:ph type="title"/>
          </p:nvPr>
        </p:nvSpPr>
        <p:spPr>
          <a:xfrm>
            <a:off x="2117124" y="1565898"/>
            <a:ext cx="7957752" cy="3262579"/>
          </a:xfrm>
        </p:spPr>
        <p:txBody>
          <a:bodyPr/>
          <a:lstStyle/>
          <a:p>
            <a:pPr>
              <a:lnSpc>
                <a:spcPts val="8100"/>
              </a:lnSpc>
            </a:pPr>
            <a:r>
              <a:rPr lang="en-US" sz="8000" err="1"/>
              <a:t>DisInformationDetector</a:t>
            </a:r>
            <a:r>
              <a:rPr lang="en-US" sz="8000" dirty="0"/>
              <a:t> by </a:t>
            </a:r>
            <a:r>
              <a:rPr lang="en-US" sz="8000"/>
              <a:t>Valkyrie-2</a:t>
            </a:r>
            <a:endParaRPr lang="en-UA" sz="8000"/>
          </a:p>
        </p:txBody>
      </p:sp>
    </p:spTree>
    <p:extLst>
      <p:ext uri="{BB962C8B-B14F-4D97-AF65-F5344CB8AC3E}">
        <p14:creationId xmlns:p14="http://schemas.microsoft.com/office/powerpoint/2010/main" val="1488194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036FE-E969-3D86-1664-74543E580A5F}"/>
              </a:ext>
            </a:extLst>
          </p:cNvPr>
          <p:cNvSpPr>
            <a:spLocks noGrp="1"/>
          </p:cNvSpPr>
          <p:nvPr>
            <p:ph type="title"/>
          </p:nvPr>
        </p:nvSpPr>
        <p:spPr/>
        <p:txBody>
          <a:bodyPr/>
          <a:lstStyle/>
          <a:p>
            <a:r>
              <a:rPr lang="en-US" dirty="0"/>
              <a:t>Relation Graph </a:t>
            </a:r>
          </a:p>
        </p:txBody>
      </p:sp>
      <p:pic>
        <p:nvPicPr>
          <p:cNvPr id="6" name="image6.jpeg">
            <a:extLst>
              <a:ext uri="{FF2B5EF4-FFF2-40B4-BE49-F238E27FC236}">
                <a16:creationId xmlns:a16="http://schemas.microsoft.com/office/drawing/2014/main" id="{BD1C0733-6E7F-D226-FBCD-D6BA39B16210}"/>
              </a:ext>
            </a:extLst>
          </p:cNvPr>
          <p:cNvPicPr>
            <a:picLocks noChangeAspect="1"/>
          </p:cNvPicPr>
          <p:nvPr/>
        </p:nvPicPr>
        <p:blipFill rotWithShape="1">
          <a:blip r:embed="rId2" cstate="print"/>
          <a:srcRect b="2319"/>
          <a:stretch/>
        </p:blipFill>
        <p:spPr>
          <a:xfrm>
            <a:off x="623392" y="1395633"/>
            <a:ext cx="6393180" cy="3168352"/>
          </a:xfrm>
          <a:prstGeom prst="rect">
            <a:avLst/>
          </a:prstGeom>
        </p:spPr>
      </p:pic>
      <p:grpSp>
        <p:nvGrpSpPr>
          <p:cNvPr id="5" name="Group 4">
            <a:extLst>
              <a:ext uri="{FF2B5EF4-FFF2-40B4-BE49-F238E27FC236}">
                <a16:creationId xmlns:a16="http://schemas.microsoft.com/office/drawing/2014/main" id="{A84CB678-8381-9B77-504F-0BBA2510333F}"/>
              </a:ext>
            </a:extLst>
          </p:cNvPr>
          <p:cNvGrpSpPr/>
          <p:nvPr/>
        </p:nvGrpSpPr>
        <p:grpSpPr>
          <a:xfrm>
            <a:off x="6456040" y="1628800"/>
            <a:ext cx="4464496" cy="4560163"/>
            <a:chOff x="5518214" y="2222006"/>
            <a:chExt cx="3708412" cy="3787877"/>
          </a:xfrm>
        </p:grpSpPr>
        <p:pic>
          <p:nvPicPr>
            <p:cNvPr id="7" name="image7.jpeg">
              <a:extLst>
                <a:ext uri="{FF2B5EF4-FFF2-40B4-BE49-F238E27FC236}">
                  <a16:creationId xmlns:a16="http://schemas.microsoft.com/office/drawing/2014/main" id="{2BE6704F-9240-622F-C305-2F77136D7E11}"/>
                </a:ext>
              </a:extLst>
            </p:cNvPr>
            <p:cNvPicPr>
              <a:picLocks noChangeAspect="1"/>
            </p:cNvPicPr>
            <p:nvPr/>
          </p:nvPicPr>
          <p:blipFill rotWithShape="1">
            <a:blip r:embed="rId3" cstate="print"/>
            <a:srcRect l="16940" t="946" r="33966"/>
            <a:stretch/>
          </p:blipFill>
          <p:spPr>
            <a:xfrm>
              <a:off x="5518214" y="2222006"/>
              <a:ext cx="3708412" cy="3787877"/>
            </a:xfrm>
            <a:prstGeom prst="ellipse">
              <a:avLst/>
            </a:prstGeom>
          </p:spPr>
        </p:pic>
        <p:sp>
          <p:nvSpPr>
            <p:cNvPr id="2" name="Oval 1">
              <a:extLst>
                <a:ext uri="{FF2B5EF4-FFF2-40B4-BE49-F238E27FC236}">
                  <a16:creationId xmlns:a16="http://schemas.microsoft.com/office/drawing/2014/main" id="{2432ECAD-E3E2-2CBD-374D-70A574A57C47}"/>
                </a:ext>
              </a:extLst>
            </p:cNvPr>
            <p:cNvSpPr/>
            <p:nvPr/>
          </p:nvSpPr>
          <p:spPr>
            <a:xfrm>
              <a:off x="5518214" y="2240867"/>
              <a:ext cx="3708412" cy="3756015"/>
            </a:xfrm>
            <a:prstGeom prst="ellipse">
              <a:avLst/>
            </a:prstGeom>
            <a:noFill/>
            <a:ln w="25400">
              <a:solidFill>
                <a:srgbClr val="006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C502E3EE-79E9-C007-29FC-1D56894D15BC}"/>
              </a:ext>
            </a:extLst>
          </p:cNvPr>
          <p:cNvCxnSpPr>
            <a:cxnSpLocks/>
            <a:endCxn id="7" idx="2"/>
          </p:cNvCxnSpPr>
          <p:nvPr/>
        </p:nvCxnSpPr>
        <p:spPr>
          <a:xfrm>
            <a:off x="3935760" y="3248980"/>
            <a:ext cx="2520280" cy="659902"/>
          </a:xfrm>
          <a:prstGeom prst="line">
            <a:avLst/>
          </a:prstGeom>
          <a:ln>
            <a:solidFill>
              <a:srgbClr val="0061BF"/>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261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036FE-E969-3D86-1664-74543E580A5F}"/>
              </a:ext>
            </a:extLst>
          </p:cNvPr>
          <p:cNvSpPr>
            <a:spLocks noGrp="1"/>
          </p:cNvSpPr>
          <p:nvPr>
            <p:ph type="title"/>
          </p:nvPr>
        </p:nvSpPr>
        <p:spPr/>
        <p:txBody>
          <a:bodyPr/>
          <a:lstStyle/>
          <a:p>
            <a:r>
              <a:rPr lang="en-US" dirty="0"/>
              <a:t>Relation Graph </a:t>
            </a:r>
          </a:p>
        </p:txBody>
      </p:sp>
      <p:pic>
        <p:nvPicPr>
          <p:cNvPr id="3" name="20230224_015105.mp4">
            <a:hlinkClick r:id="" action="ppaction://media"/>
            <a:hlinkHover r:id="" action="ppaction://ole?verb=0"/>
            <a:extLst>
              <a:ext uri="{FF2B5EF4-FFF2-40B4-BE49-F238E27FC236}">
                <a16:creationId xmlns:a16="http://schemas.microsoft.com/office/drawing/2014/main" id="{CDEC42E1-E523-7328-919D-814B01EE73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9326" y="926264"/>
            <a:ext cx="10293348" cy="5233792"/>
          </a:xfrm>
          <a:prstGeom prst="rect">
            <a:avLst/>
          </a:prstGeom>
        </p:spPr>
      </p:pic>
    </p:spTree>
    <p:extLst>
      <p:ext uri="{BB962C8B-B14F-4D97-AF65-F5344CB8AC3E}">
        <p14:creationId xmlns:p14="http://schemas.microsoft.com/office/powerpoint/2010/main" val="208842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D7A362-DC93-DA17-0DA7-8C168E209085}"/>
              </a:ext>
            </a:extLst>
          </p:cNvPr>
          <p:cNvSpPr>
            <a:spLocks noGrp="1"/>
          </p:cNvSpPr>
          <p:nvPr>
            <p:ph type="title"/>
          </p:nvPr>
        </p:nvSpPr>
        <p:spPr/>
        <p:txBody>
          <a:bodyPr/>
          <a:lstStyle/>
          <a:p>
            <a:r>
              <a:rPr lang="en-US" sz="4000" dirty="0"/>
              <a:t>Final ML Model </a:t>
            </a:r>
            <a:r>
              <a:rPr lang="en-US" sz="4000"/>
              <a:t>Results </a:t>
            </a:r>
            <a:r>
              <a:rPr lang="en-US" sz="4000" dirty="0"/>
              <a:t>on </a:t>
            </a:r>
            <a:r>
              <a:rPr lang="en-US" sz="4000"/>
              <a:t>Validation Set</a:t>
            </a:r>
            <a:endParaRPr lang="en-US" sz="4000" dirty="0"/>
          </a:p>
        </p:txBody>
      </p:sp>
      <p:pic>
        <p:nvPicPr>
          <p:cNvPr id="4" name="image8.jpeg">
            <a:extLst>
              <a:ext uri="{FF2B5EF4-FFF2-40B4-BE49-F238E27FC236}">
                <a16:creationId xmlns:a16="http://schemas.microsoft.com/office/drawing/2014/main" id="{63DBB8F6-EC31-9B9F-C01B-0C09ED42DF2C}"/>
              </a:ext>
            </a:extLst>
          </p:cNvPr>
          <p:cNvPicPr>
            <a:picLocks noChangeAspect="1"/>
          </p:cNvPicPr>
          <p:nvPr/>
        </p:nvPicPr>
        <p:blipFill>
          <a:blip r:embed="rId2" cstate="print"/>
          <a:stretch>
            <a:fillRect/>
          </a:stretch>
        </p:blipFill>
        <p:spPr>
          <a:xfrm>
            <a:off x="443372" y="1600497"/>
            <a:ext cx="4523084" cy="3852428"/>
          </a:xfrm>
          <a:prstGeom prst="rect">
            <a:avLst/>
          </a:prstGeom>
        </p:spPr>
      </p:pic>
      <p:pic>
        <p:nvPicPr>
          <p:cNvPr id="5" name="image9.png">
            <a:extLst>
              <a:ext uri="{FF2B5EF4-FFF2-40B4-BE49-F238E27FC236}">
                <a16:creationId xmlns:a16="http://schemas.microsoft.com/office/drawing/2014/main" id="{9D87FD6E-CCD5-0715-ED90-81E30B754391}"/>
              </a:ext>
            </a:extLst>
          </p:cNvPr>
          <p:cNvPicPr>
            <a:picLocks noChangeAspect="1"/>
          </p:cNvPicPr>
          <p:nvPr/>
        </p:nvPicPr>
        <p:blipFill>
          <a:blip r:embed="rId3" cstate="print"/>
          <a:stretch>
            <a:fillRect/>
          </a:stretch>
        </p:blipFill>
        <p:spPr>
          <a:xfrm>
            <a:off x="5772592" y="1600497"/>
            <a:ext cx="5878836" cy="3852428"/>
          </a:xfrm>
          <a:prstGeom prst="rect">
            <a:avLst/>
          </a:prstGeom>
        </p:spPr>
      </p:pic>
    </p:spTree>
    <p:extLst>
      <p:ext uri="{BB962C8B-B14F-4D97-AF65-F5344CB8AC3E}">
        <p14:creationId xmlns:p14="http://schemas.microsoft.com/office/powerpoint/2010/main" val="269239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D7A362-DC93-DA17-0DA7-8C168E209085}"/>
              </a:ext>
            </a:extLst>
          </p:cNvPr>
          <p:cNvSpPr>
            <a:spLocks noGrp="1"/>
          </p:cNvSpPr>
          <p:nvPr>
            <p:ph type="title"/>
          </p:nvPr>
        </p:nvSpPr>
        <p:spPr/>
        <p:txBody>
          <a:bodyPr/>
          <a:lstStyle/>
          <a:p>
            <a:r>
              <a:rPr lang="en-US" sz="4000" dirty="0" err="1"/>
              <a:t>MetaBase</a:t>
            </a:r>
            <a:r>
              <a:rPr lang="en-US" sz="4000" dirty="0"/>
              <a:t> BI Demo</a:t>
            </a:r>
          </a:p>
        </p:txBody>
      </p:sp>
      <p:pic>
        <p:nvPicPr>
          <p:cNvPr id="2" name="Valkiria2_demo_video.mp4">
            <a:hlinkClick r:id="" action="ppaction://media"/>
            <a:extLst>
              <a:ext uri="{FF2B5EF4-FFF2-40B4-BE49-F238E27FC236}">
                <a16:creationId xmlns:a16="http://schemas.microsoft.com/office/drawing/2014/main" id="{AD6BABAD-75F6-D9A2-E3A9-B751B26532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0972" y="1052901"/>
            <a:ext cx="9710056" cy="5421447"/>
          </a:xfrm>
          <a:prstGeom prst="rect">
            <a:avLst/>
          </a:prstGeom>
        </p:spPr>
      </p:pic>
    </p:spTree>
    <p:extLst>
      <p:ext uri="{BB962C8B-B14F-4D97-AF65-F5344CB8AC3E}">
        <p14:creationId xmlns:p14="http://schemas.microsoft.com/office/powerpoint/2010/main" val="4203551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07B47-5A6E-32BA-6F3B-5A47D5DCD883}"/>
              </a:ext>
            </a:extLst>
          </p:cNvPr>
          <p:cNvSpPr>
            <a:spLocks noGrp="1"/>
          </p:cNvSpPr>
          <p:nvPr>
            <p:ph type="body" sz="quarter" idx="10"/>
          </p:nvPr>
        </p:nvSpPr>
        <p:spPr/>
        <p:txBody>
          <a:bodyPr/>
          <a:lstStyle/>
          <a:p>
            <a:r>
              <a:rPr lang="en-US"/>
              <a:t>Any Questions?</a:t>
            </a:r>
            <a:endParaRPr lang="en-UA"/>
          </a:p>
        </p:txBody>
      </p:sp>
    </p:spTree>
    <p:extLst>
      <p:ext uri="{BB962C8B-B14F-4D97-AF65-F5344CB8AC3E}">
        <p14:creationId xmlns:p14="http://schemas.microsoft.com/office/powerpoint/2010/main" val="3535164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C01BA-7BAB-90E8-CB66-EF9434071D17}"/>
              </a:ext>
            </a:extLst>
          </p:cNvPr>
          <p:cNvSpPr>
            <a:spLocks noGrp="1"/>
          </p:cNvSpPr>
          <p:nvPr>
            <p:ph type="title"/>
          </p:nvPr>
        </p:nvSpPr>
        <p:spPr/>
        <p:txBody>
          <a:bodyPr/>
          <a:lstStyle/>
          <a:p>
            <a:r>
              <a:rPr lang="en-US" dirty="0"/>
              <a:t>Component Diagram</a:t>
            </a:r>
          </a:p>
        </p:txBody>
      </p:sp>
      <p:sp>
        <p:nvSpPr>
          <p:cNvPr id="4" name="Rectangle: Rounded Corners 3">
            <a:extLst>
              <a:ext uri="{FF2B5EF4-FFF2-40B4-BE49-F238E27FC236}">
                <a16:creationId xmlns:a16="http://schemas.microsoft.com/office/drawing/2014/main" id="{3D699E61-ED18-82AB-DE57-32BB57C66417}"/>
              </a:ext>
            </a:extLst>
          </p:cNvPr>
          <p:cNvSpPr/>
          <p:nvPr/>
        </p:nvSpPr>
        <p:spPr>
          <a:xfrm>
            <a:off x="-11401944"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PYTHON</a:t>
            </a:r>
          </a:p>
        </p:txBody>
      </p:sp>
      <p:sp>
        <p:nvSpPr>
          <p:cNvPr id="5" name="Rectangle: Rounded Corners 4">
            <a:extLst>
              <a:ext uri="{FF2B5EF4-FFF2-40B4-BE49-F238E27FC236}">
                <a16:creationId xmlns:a16="http://schemas.microsoft.com/office/drawing/2014/main" id="{6E44650D-D983-44DA-4D31-DFD7680C445E}"/>
              </a:ext>
            </a:extLst>
          </p:cNvPr>
          <p:cNvSpPr/>
          <p:nvPr/>
        </p:nvSpPr>
        <p:spPr>
          <a:xfrm>
            <a:off x="-5706128" y="2646362"/>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HUGGING FACE</a:t>
            </a:r>
          </a:p>
        </p:txBody>
      </p:sp>
      <p:sp>
        <p:nvSpPr>
          <p:cNvPr id="6" name="Rectangle: Rounded Corners 5">
            <a:extLst>
              <a:ext uri="{FF2B5EF4-FFF2-40B4-BE49-F238E27FC236}">
                <a16:creationId xmlns:a16="http://schemas.microsoft.com/office/drawing/2014/main" id="{0D5E3F00-0AB4-2C1F-1367-71A1CF6179A7}"/>
              </a:ext>
            </a:extLst>
          </p:cNvPr>
          <p:cNvSpPr/>
          <p:nvPr/>
        </p:nvSpPr>
        <p:spPr>
          <a:xfrm>
            <a:off x="-8467040"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SPACY</a:t>
            </a:r>
          </a:p>
        </p:txBody>
      </p:sp>
      <p:sp>
        <p:nvSpPr>
          <p:cNvPr id="7" name="Rectangle: Rounded Corners 6">
            <a:extLst>
              <a:ext uri="{FF2B5EF4-FFF2-40B4-BE49-F238E27FC236}">
                <a16:creationId xmlns:a16="http://schemas.microsoft.com/office/drawing/2014/main" id="{57EA648D-8C42-DAD0-42DB-D0AB836D27CB}"/>
              </a:ext>
            </a:extLst>
          </p:cNvPr>
          <p:cNvSpPr/>
          <p:nvPr/>
        </p:nvSpPr>
        <p:spPr>
          <a:xfrm>
            <a:off x="-2464166"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CLAIMBUSTEM</a:t>
            </a:r>
          </a:p>
        </p:txBody>
      </p:sp>
      <p:sp>
        <p:nvSpPr>
          <p:cNvPr id="8" name="Rectangle: Rounded Corners 7">
            <a:extLst>
              <a:ext uri="{FF2B5EF4-FFF2-40B4-BE49-F238E27FC236}">
                <a16:creationId xmlns:a16="http://schemas.microsoft.com/office/drawing/2014/main" id="{2B535440-ABCD-9946-2F90-9153F37F9F83}"/>
              </a:ext>
            </a:extLst>
          </p:cNvPr>
          <p:cNvSpPr/>
          <p:nvPr/>
        </p:nvSpPr>
        <p:spPr>
          <a:xfrm>
            <a:off x="12478178" y="3757317"/>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GENSIM</a:t>
            </a:r>
          </a:p>
        </p:txBody>
      </p:sp>
      <p:sp>
        <p:nvSpPr>
          <p:cNvPr id="9" name="Rectangle: Rounded Corners 8">
            <a:extLst>
              <a:ext uri="{FF2B5EF4-FFF2-40B4-BE49-F238E27FC236}">
                <a16:creationId xmlns:a16="http://schemas.microsoft.com/office/drawing/2014/main" id="{05553A64-46A9-E066-A5E6-64436CCE29B7}"/>
              </a:ext>
            </a:extLst>
          </p:cNvPr>
          <p:cNvSpPr/>
          <p:nvPr/>
        </p:nvSpPr>
        <p:spPr>
          <a:xfrm>
            <a:off x="15413082" y="3757317"/>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POSTGRESQL </a:t>
            </a:r>
          </a:p>
        </p:txBody>
      </p:sp>
      <p:sp>
        <p:nvSpPr>
          <p:cNvPr id="10" name="Rectangle: Rounded Corners 9">
            <a:extLst>
              <a:ext uri="{FF2B5EF4-FFF2-40B4-BE49-F238E27FC236}">
                <a16:creationId xmlns:a16="http://schemas.microsoft.com/office/drawing/2014/main" id="{2DF9CFC4-C0D4-210D-E00D-BA70AF607966}"/>
              </a:ext>
            </a:extLst>
          </p:cNvPr>
          <p:cNvSpPr/>
          <p:nvPr/>
        </p:nvSpPr>
        <p:spPr>
          <a:xfrm>
            <a:off x="18173994" y="3757317"/>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NEO4J</a:t>
            </a:r>
          </a:p>
        </p:txBody>
      </p:sp>
      <p:sp>
        <p:nvSpPr>
          <p:cNvPr id="11" name="Rectangle: Rounded Corners 10">
            <a:extLst>
              <a:ext uri="{FF2B5EF4-FFF2-40B4-BE49-F238E27FC236}">
                <a16:creationId xmlns:a16="http://schemas.microsoft.com/office/drawing/2014/main" id="{C40CD842-2414-18B8-D897-9A8EF4D72B89}"/>
              </a:ext>
            </a:extLst>
          </p:cNvPr>
          <p:cNvSpPr/>
          <p:nvPr/>
        </p:nvSpPr>
        <p:spPr>
          <a:xfrm>
            <a:off x="21316902" y="3757317"/>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METABASE</a:t>
            </a:r>
          </a:p>
        </p:txBody>
      </p:sp>
      <p:pic>
        <p:nvPicPr>
          <p:cNvPr id="12" name="Picture 11" descr="Diagram, schematic&#10;&#10;Description automatically generated">
            <a:extLst>
              <a:ext uri="{FF2B5EF4-FFF2-40B4-BE49-F238E27FC236}">
                <a16:creationId xmlns:a16="http://schemas.microsoft.com/office/drawing/2014/main" id="{7E221E26-CA55-DB35-19BA-B6D1F6B29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897" y="982364"/>
            <a:ext cx="5902205" cy="5758249"/>
          </a:xfrm>
          <a:prstGeom prst="rect">
            <a:avLst/>
          </a:prstGeom>
        </p:spPr>
      </p:pic>
    </p:spTree>
    <p:extLst>
      <p:ext uri="{BB962C8B-B14F-4D97-AF65-F5344CB8AC3E}">
        <p14:creationId xmlns:p14="http://schemas.microsoft.com/office/powerpoint/2010/main" val="3669041019"/>
      </p:ext>
    </p:extLst>
  </p:cSld>
  <p:clrMapOvr>
    <a:masterClrMapping/>
  </p:clrMapOvr>
  <mc:AlternateContent xmlns:mc="http://schemas.openxmlformats.org/markup-compatibility/2006" xmlns:p14="http://schemas.microsoft.com/office/powerpoint/2010/main">
    <mc:Choice Requires="p14">
      <p:transition p14:dur="10" advTm="5000"/>
    </mc:Choice>
    <mc:Fallback xmlns="">
      <p:transition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p:txBody>
          <a:bodyPr/>
          <a:lstStyle/>
          <a:p>
            <a:r>
              <a:rPr lang="en-UA" b="1" dirty="0">
                <a:latin typeface="Open Sans" panose="020B0606030504020204" pitchFamily="34" charset="0"/>
                <a:ea typeface="Open Sans" panose="020B0606030504020204" pitchFamily="34" charset="0"/>
                <a:cs typeface="Open Sans" panose="020B0606030504020204" pitchFamily="34" charset="0"/>
              </a:rPr>
              <a:t>Model Lifecycle </a:t>
            </a:r>
            <a:r>
              <a:rPr lang="en-US" b="1">
                <a:latin typeface="Open Sans" panose="020B0606030504020204" pitchFamily="34" charset="0"/>
                <a:ea typeface="Open Sans" panose="020B0606030504020204" pitchFamily="34" charset="0"/>
                <a:cs typeface="Open Sans" panose="020B0606030504020204" pitchFamily="34" charset="0"/>
              </a:rPr>
              <a:t>E</a:t>
            </a:r>
            <a:r>
              <a:rPr lang="en-UA" b="1">
                <a:latin typeface="Open Sans" panose="020B0606030504020204" pitchFamily="34" charset="0"/>
                <a:ea typeface="Open Sans" panose="020B0606030504020204" pitchFamily="34" charset="0"/>
                <a:cs typeface="Open Sans" panose="020B0606030504020204" pitchFamily="34" charset="0"/>
              </a:rPr>
              <a:t>xample </a:t>
            </a:r>
            <a:r>
              <a:rPr lang="en-UA" b="1" dirty="0">
                <a:latin typeface="Open Sans" panose="020B0606030504020204" pitchFamily="34" charset="0"/>
                <a:ea typeface="Open Sans" panose="020B0606030504020204" pitchFamily="34" charset="0"/>
                <a:cs typeface="Open Sans" panose="020B0606030504020204" pitchFamily="34" charset="0"/>
              </a:rPr>
              <a:t>with</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A" b="1" dirty="0">
                <a:latin typeface="Open Sans" panose="020B0606030504020204" pitchFamily="34" charset="0"/>
                <a:ea typeface="Open Sans" panose="020B0606030504020204" pitchFamily="34" charset="0"/>
                <a:cs typeface="Open Sans" panose="020B0606030504020204" pitchFamily="34" charset="0"/>
              </a:rPr>
              <a:t>AWS and Sagemaker</a:t>
            </a:r>
          </a:p>
        </p:txBody>
      </p:sp>
      <p:pic>
        <p:nvPicPr>
          <p:cNvPr id="4" name="Picture 3" descr="A screenshot of a computer&#10;&#10;Description automatically generated with medium confidence">
            <a:extLst>
              <a:ext uri="{FF2B5EF4-FFF2-40B4-BE49-F238E27FC236}">
                <a16:creationId xmlns:a16="http://schemas.microsoft.com/office/drawing/2014/main" id="{C3D9E836-0483-DE81-3CC7-99F4F4962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50" y="1723767"/>
            <a:ext cx="9541299" cy="4584022"/>
          </a:xfrm>
          <a:prstGeom prst="rect">
            <a:avLst/>
          </a:prstGeom>
        </p:spPr>
      </p:pic>
    </p:spTree>
    <p:extLst>
      <p:ext uri="{BB962C8B-B14F-4D97-AF65-F5344CB8AC3E}">
        <p14:creationId xmlns:p14="http://schemas.microsoft.com/office/powerpoint/2010/main" val="3775260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CB418E-634A-1365-40A7-9EB8D0462364}"/>
              </a:ext>
            </a:extLst>
          </p:cNvPr>
          <p:cNvGrpSpPr/>
          <p:nvPr/>
        </p:nvGrpSpPr>
        <p:grpSpPr>
          <a:xfrm>
            <a:off x="234906" y="662992"/>
            <a:ext cx="11722189" cy="5532016"/>
            <a:chOff x="231904" y="439018"/>
            <a:chExt cx="11722189" cy="5532016"/>
          </a:xfrm>
        </p:grpSpPr>
        <p:pic>
          <p:nvPicPr>
            <p:cNvPr id="3" name="Picture 2" descr="A picture containing outdoor, person&#10;&#10;Description automatically generated">
              <a:extLst>
                <a:ext uri="{FF2B5EF4-FFF2-40B4-BE49-F238E27FC236}">
                  <a16:creationId xmlns:a16="http://schemas.microsoft.com/office/drawing/2014/main" id="{87B05EBA-D439-4A0F-DCFC-88FAD8575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04" y="439018"/>
              <a:ext cx="3807099" cy="2542032"/>
            </a:xfrm>
            <a:prstGeom prst="rect">
              <a:avLst/>
            </a:prstGeom>
          </p:spPr>
        </p:pic>
        <p:pic>
          <p:nvPicPr>
            <p:cNvPr id="5" name="Picture 4" descr="A picture containing ground, outdoor, person, dirt&#10;&#10;Description automatically generated">
              <a:extLst>
                <a:ext uri="{FF2B5EF4-FFF2-40B4-BE49-F238E27FC236}">
                  <a16:creationId xmlns:a16="http://schemas.microsoft.com/office/drawing/2014/main" id="{8D43345B-4948-5920-1C8C-7846CBD6F71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183501" y="3429000"/>
              <a:ext cx="3813048" cy="2542032"/>
            </a:xfrm>
            <a:prstGeom prst="rect">
              <a:avLst/>
            </a:prstGeom>
          </p:spPr>
        </p:pic>
        <p:pic>
          <p:nvPicPr>
            <p:cNvPr id="7" name="Picture 6" descr="A picture containing person, indoor&#10;&#10;Description automatically generated">
              <a:extLst>
                <a:ext uri="{FF2B5EF4-FFF2-40B4-BE49-F238E27FC236}">
                  <a16:creationId xmlns:a16="http://schemas.microsoft.com/office/drawing/2014/main" id="{DA43578C-25BF-3E72-3D4A-A1B96B43F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1043" y="439018"/>
              <a:ext cx="3813050" cy="2542032"/>
            </a:xfrm>
            <a:prstGeom prst="rect">
              <a:avLst/>
            </a:prstGeom>
          </p:spPr>
        </p:pic>
        <p:pic>
          <p:nvPicPr>
            <p:cNvPr id="9" name="Picture 8" descr="A picture containing person, outdoor, people&#10;&#10;Description automatically generated">
              <a:extLst>
                <a:ext uri="{FF2B5EF4-FFF2-40B4-BE49-F238E27FC236}">
                  <a16:creationId xmlns:a16="http://schemas.microsoft.com/office/drawing/2014/main" id="{AB2B9D93-71F5-C959-6D10-3F7A88215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06" y="3429000"/>
              <a:ext cx="3814540" cy="2542032"/>
            </a:xfrm>
            <a:prstGeom prst="rect">
              <a:avLst/>
            </a:prstGeom>
          </p:spPr>
        </p:pic>
        <p:pic>
          <p:nvPicPr>
            <p:cNvPr id="11" name="Picture 10" descr="A picture containing indoor, floor, wall, person&#10;&#10;Description automatically generated">
              <a:extLst>
                <a:ext uri="{FF2B5EF4-FFF2-40B4-BE49-F238E27FC236}">
                  <a16:creationId xmlns:a16="http://schemas.microsoft.com/office/drawing/2014/main" id="{02D1455A-0600-1653-B7B2-AB87AE8A1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3499" y="439018"/>
              <a:ext cx="3813048" cy="2542032"/>
            </a:xfrm>
            <a:prstGeom prst="rect">
              <a:avLst/>
            </a:prstGeom>
          </p:spPr>
        </p:pic>
        <p:pic>
          <p:nvPicPr>
            <p:cNvPr id="13" name="Picture 12" descr="A picture containing sky, outdoor, ground, person&#10;&#10;Description automatically generated">
              <a:extLst>
                <a:ext uri="{FF2B5EF4-FFF2-40B4-BE49-F238E27FC236}">
                  <a16:creationId xmlns:a16="http://schemas.microsoft.com/office/drawing/2014/main" id="{75FE25E3-9EDA-8292-9B22-ED8AAC45AD67}"/>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141045" y="3429002"/>
              <a:ext cx="3813048" cy="2542032"/>
            </a:xfrm>
            <a:prstGeom prst="rect">
              <a:avLst/>
            </a:prstGeom>
          </p:spPr>
        </p:pic>
      </p:grpSp>
    </p:spTree>
    <p:extLst>
      <p:ext uri="{BB962C8B-B14F-4D97-AF65-F5344CB8AC3E}">
        <p14:creationId xmlns:p14="http://schemas.microsoft.com/office/powerpoint/2010/main" val="3804082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79BCD28-B81E-7DAE-91D5-2883F050C14F}"/>
              </a:ext>
            </a:extLst>
          </p:cNvPr>
          <p:cNvSpPr/>
          <p:nvPr/>
        </p:nvSpPr>
        <p:spPr>
          <a:xfrm>
            <a:off x="2400004" y="-33837"/>
            <a:ext cx="7155395" cy="6908755"/>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person, indoor, young, posing&#10;&#10;Description automatically generated">
            <a:extLst>
              <a:ext uri="{FF2B5EF4-FFF2-40B4-BE49-F238E27FC236}">
                <a16:creationId xmlns:a16="http://schemas.microsoft.com/office/drawing/2014/main" id="{9711BC0F-61F5-D5AD-C6E7-3A307FAF2F63}"/>
              </a:ext>
            </a:extLst>
          </p:cNvPr>
          <p:cNvPicPr>
            <a:picLocks noChangeAspect="1"/>
          </p:cNvPicPr>
          <p:nvPr/>
        </p:nvPicPr>
        <p:blipFill rotWithShape="1">
          <a:blip r:embed="rId3">
            <a:extLst>
              <a:ext uri="{28A0092B-C50C-407E-A947-70E740481C1C}">
                <a14:useLocalDpi xmlns:a14="http://schemas.microsoft.com/office/drawing/2010/main" val="0"/>
              </a:ext>
            </a:extLst>
          </a:blip>
          <a:srcRect l="21065" r="19910"/>
          <a:stretch/>
        </p:blipFill>
        <p:spPr>
          <a:xfrm>
            <a:off x="6312537" y="1448613"/>
            <a:ext cx="1450704" cy="2457797"/>
          </a:xfrm>
          <a:prstGeom prst="rect">
            <a:avLst/>
          </a:prstGeom>
        </p:spPr>
      </p:pic>
      <p:pic>
        <p:nvPicPr>
          <p:cNvPr id="13" name="Picture 12" descr="A person with blue eyes&#10;&#10;Description automatically generated with low confidence">
            <a:extLst>
              <a:ext uri="{FF2B5EF4-FFF2-40B4-BE49-F238E27FC236}">
                <a16:creationId xmlns:a16="http://schemas.microsoft.com/office/drawing/2014/main" id="{85152259-C667-FCC4-8564-7D52A6BD2F51}"/>
              </a:ext>
            </a:extLst>
          </p:cNvPr>
          <p:cNvPicPr>
            <a:picLocks noChangeAspect="1"/>
          </p:cNvPicPr>
          <p:nvPr/>
        </p:nvPicPr>
        <p:blipFill rotWithShape="1">
          <a:blip r:embed="rId4">
            <a:extLst>
              <a:ext uri="{28A0092B-C50C-407E-A947-70E740481C1C}">
                <a14:useLocalDpi xmlns:a14="http://schemas.microsoft.com/office/drawing/2010/main" val="0"/>
              </a:ext>
            </a:extLst>
          </a:blip>
          <a:srcRect l="22849" t="2574" r="20512" b="11511"/>
          <a:stretch/>
        </p:blipFill>
        <p:spPr>
          <a:xfrm>
            <a:off x="4468306" y="1367863"/>
            <a:ext cx="1673522" cy="2538547"/>
          </a:xfrm>
          <a:prstGeom prst="rect">
            <a:avLst/>
          </a:prstGeom>
        </p:spPr>
      </p:pic>
      <p:pic>
        <p:nvPicPr>
          <p:cNvPr id="15" name="Picture 14" descr="A person wearing a white shirt&#10;&#10;Description automatically generated with medium confidence">
            <a:extLst>
              <a:ext uri="{FF2B5EF4-FFF2-40B4-BE49-F238E27FC236}">
                <a16:creationId xmlns:a16="http://schemas.microsoft.com/office/drawing/2014/main" id="{AB70F265-2377-75B5-E710-E18EF247B57B}"/>
              </a:ext>
            </a:extLst>
          </p:cNvPr>
          <p:cNvPicPr>
            <a:picLocks noChangeAspect="1"/>
          </p:cNvPicPr>
          <p:nvPr/>
        </p:nvPicPr>
        <p:blipFill rotWithShape="1">
          <a:blip r:embed="rId5">
            <a:extLst>
              <a:ext uri="{28A0092B-C50C-407E-A947-70E740481C1C}">
                <a14:useLocalDpi xmlns:a14="http://schemas.microsoft.com/office/drawing/2010/main" val="0"/>
              </a:ext>
            </a:extLst>
          </a:blip>
          <a:srcRect l="22397" t="5521" r="25931" b="2600"/>
          <a:stretch/>
        </p:blipFill>
        <p:spPr>
          <a:xfrm>
            <a:off x="8077383" y="1367863"/>
            <a:ext cx="1427668" cy="2538547"/>
          </a:xfrm>
          <a:prstGeom prst="rect">
            <a:avLst/>
          </a:prstGeom>
        </p:spPr>
      </p:pic>
      <p:pic>
        <p:nvPicPr>
          <p:cNvPr id="17" name="Picture 16" descr="A person smiling for the camera&#10;&#10;Description automatically generated with medium confidence">
            <a:extLst>
              <a:ext uri="{FF2B5EF4-FFF2-40B4-BE49-F238E27FC236}">
                <a16:creationId xmlns:a16="http://schemas.microsoft.com/office/drawing/2014/main" id="{27F408F1-29B0-EFD7-3085-DC2BD9136B58}"/>
              </a:ext>
            </a:extLst>
          </p:cNvPr>
          <p:cNvPicPr>
            <a:picLocks noChangeAspect="1"/>
          </p:cNvPicPr>
          <p:nvPr/>
        </p:nvPicPr>
        <p:blipFill rotWithShape="1">
          <a:blip r:embed="rId6">
            <a:extLst>
              <a:ext uri="{28A0092B-C50C-407E-A947-70E740481C1C}">
                <a14:useLocalDpi xmlns:a14="http://schemas.microsoft.com/office/drawing/2010/main" val="0"/>
              </a:ext>
            </a:extLst>
          </a:blip>
          <a:srcRect l="30614" t="7575" r="7809"/>
          <a:stretch/>
        </p:blipFill>
        <p:spPr>
          <a:xfrm>
            <a:off x="2636600" y="1367863"/>
            <a:ext cx="1691263" cy="2538547"/>
          </a:xfrm>
          <a:prstGeom prst="rect">
            <a:avLst/>
          </a:prstGeom>
        </p:spPr>
      </p:pic>
      <p:pic>
        <p:nvPicPr>
          <p:cNvPr id="2" name="Picture 1" descr="A group of soldiers in the woods&#10;&#10;Description automatically generated with medium confidence">
            <a:extLst>
              <a:ext uri="{FF2B5EF4-FFF2-40B4-BE49-F238E27FC236}">
                <a16:creationId xmlns:a16="http://schemas.microsoft.com/office/drawing/2014/main" id="{5F92D031-4E31-8D3D-468D-D7BC45EA9C0E}"/>
              </a:ext>
            </a:extLst>
          </p:cNvPr>
          <p:cNvPicPr>
            <a:picLocks noChangeAspect="1"/>
          </p:cNvPicPr>
          <p:nvPr/>
        </p:nvPicPr>
        <p:blipFill rotWithShape="1">
          <a:blip r:embed="rId7">
            <a:extLst>
              <a:ext uri="{28A0092B-C50C-407E-A947-70E740481C1C}">
                <a14:useLocalDpi xmlns:a14="http://schemas.microsoft.com/office/drawing/2010/main" val="0"/>
              </a:ext>
            </a:extLst>
          </a:blip>
          <a:srcRect l="3788" t="9091" r="27018"/>
          <a:stretch/>
        </p:blipFill>
        <p:spPr>
          <a:xfrm>
            <a:off x="235080" y="-33837"/>
            <a:ext cx="9306577" cy="6858000"/>
          </a:xfrm>
          <a:prstGeom prst="rect">
            <a:avLst/>
          </a:prstGeom>
        </p:spPr>
      </p:pic>
      <p:sp>
        <p:nvSpPr>
          <p:cNvPr id="19" name="Rectangle 18">
            <a:extLst>
              <a:ext uri="{FF2B5EF4-FFF2-40B4-BE49-F238E27FC236}">
                <a16:creationId xmlns:a16="http://schemas.microsoft.com/office/drawing/2014/main" id="{413DB921-6C25-DB2C-97A2-54397827E785}"/>
              </a:ext>
            </a:extLst>
          </p:cNvPr>
          <p:cNvSpPr/>
          <p:nvPr/>
        </p:nvSpPr>
        <p:spPr>
          <a:xfrm>
            <a:off x="9528705" y="-33837"/>
            <a:ext cx="2570530" cy="6891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 company name&#10;&#10;Description automatically generated">
            <a:extLst>
              <a:ext uri="{FF2B5EF4-FFF2-40B4-BE49-F238E27FC236}">
                <a16:creationId xmlns:a16="http://schemas.microsoft.com/office/drawing/2014/main" id="{F6CE06C6-2B14-06C4-E634-EF15D6EAAD44}"/>
              </a:ext>
            </a:extLst>
          </p:cNvPr>
          <p:cNvPicPr>
            <a:picLocks noChangeAspect="1"/>
          </p:cNvPicPr>
          <p:nvPr/>
        </p:nvPicPr>
        <p:blipFill rotWithShape="1">
          <a:blip r:embed="rId8">
            <a:extLst>
              <a:ext uri="{28A0092B-C50C-407E-A947-70E740481C1C}">
                <a14:useLocalDpi xmlns:a14="http://schemas.microsoft.com/office/drawing/2010/main" val="0"/>
              </a:ext>
            </a:extLst>
          </a:blip>
          <a:srcRect l="4054" t="26859" r="4641" b="27753"/>
          <a:stretch/>
        </p:blipFill>
        <p:spPr>
          <a:xfrm>
            <a:off x="11006721" y="6193771"/>
            <a:ext cx="1044602" cy="519268"/>
          </a:xfrm>
          <a:prstGeom prst="rect">
            <a:avLst/>
          </a:prstGeom>
        </p:spPr>
      </p:pic>
      <p:pic>
        <p:nvPicPr>
          <p:cNvPr id="4" name="Graphic 3">
            <a:extLst>
              <a:ext uri="{FF2B5EF4-FFF2-40B4-BE49-F238E27FC236}">
                <a16:creationId xmlns:a16="http://schemas.microsoft.com/office/drawing/2014/main" id="{78E10F22-73B9-147F-C706-54571AF423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7032" y="6529064"/>
            <a:ext cx="1065785" cy="183975"/>
          </a:xfrm>
          <a:prstGeom prst="rect">
            <a:avLst/>
          </a:prstGeom>
        </p:spPr>
      </p:pic>
      <p:sp>
        <p:nvSpPr>
          <p:cNvPr id="9" name="Rectangle 8">
            <a:extLst>
              <a:ext uri="{FF2B5EF4-FFF2-40B4-BE49-F238E27FC236}">
                <a16:creationId xmlns:a16="http://schemas.microsoft.com/office/drawing/2014/main" id="{BED29B69-40EE-E100-8A5F-732270CB6B1B}"/>
              </a:ext>
            </a:extLst>
          </p:cNvPr>
          <p:cNvSpPr/>
          <p:nvPr/>
        </p:nvSpPr>
        <p:spPr>
          <a:xfrm>
            <a:off x="9555399" y="6199030"/>
            <a:ext cx="2609907" cy="660068"/>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297FA31B-67DF-D70D-E137-7F08FD64285A}"/>
              </a:ext>
            </a:extLst>
          </p:cNvPr>
          <p:cNvSpPr/>
          <p:nvPr/>
        </p:nvSpPr>
        <p:spPr>
          <a:xfrm>
            <a:off x="26694" y="-22558"/>
            <a:ext cx="9514963" cy="6846721"/>
          </a:xfrm>
          <a:custGeom>
            <a:avLst/>
            <a:gdLst>
              <a:gd name="connsiteX0" fmla="*/ 9510185 w 9514963"/>
              <a:gd name="connsiteY0" fmla="*/ 0 h 6858000"/>
              <a:gd name="connsiteX1" fmla="*/ 9514963 w 9514963"/>
              <a:gd name="connsiteY1" fmla="*/ 0 h 6858000"/>
              <a:gd name="connsiteX2" fmla="*/ 9514963 w 9514963"/>
              <a:gd name="connsiteY2" fmla="*/ 6858000 h 6858000"/>
              <a:gd name="connsiteX3" fmla="*/ 9510185 w 9514963"/>
              <a:gd name="connsiteY3" fmla="*/ 6858000 h 6858000"/>
              <a:gd name="connsiteX4" fmla="*/ 7711358 w 9514963"/>
              <a:gd name="connsiteY4" fmla="*/ 0 h 6858000"/>
              <a:gd name="connsiteX5" fmla="*/ 8078294 w 9514963"/>
              <a:gd name="connsiteY5" fmla="*/ 0 h 6858000"/>
              <a:gd name="connsiteX6" fmla="*/ 8078294 w 9514963"/>
              <a:gd name="connsiteY6" fmla="*/ 6858000 h 6858000"/>
              <a:gd name="connsiteX7" fmla="*/ 7711358 w 9514963"/>
              <a:gd name="connsiteY7" fmla="*/ 6858000 h 6858000"/>
              <a:gd name="connsiteX8" fmla="*/ 5912531 w 9514963"/>
              <a:gd name="connsiteY8" fmla="*/ 0 h 6858000"/>
              <a:gd name="connsiteX9" fmla="*/ 6279467 w 9514963"/>
              <a:gd name="connsiteY9" fmla="*/ 0 h 6858000"/>
              <a:gd name="connsiteX10" fmla="*/ 6279467 w 9514963"/>
              <a:gd name="connsiteY10" fmla="*/ 6858000 h 6858000"/>
              <a:gd name="connsiteX11" fmla="*/ 5912531 w 9514963"/>
              <a:gd name="connsiteY11" fmla="*/ 6858000 h 6858000"/>
              <a:gd name="connsiteX12" fmla="*/ 4113705 w 9514963"/>
              <a:gd name="connsiteY12" fmla="*/ 0 h 6858000"/>
              <a:gd name="connsiteX13" fmla="*/ 4480640 w 9514963"/>
              <a:gd name="connsiteY13" fmla="*/ 0 h 6858000"/>
              <a:gd name="connsiteX14" fmla="*/ 4480640 w 9514963"/>
              <a:gd name="connsiteY14" fmla="*/ 6858000 h 6858000"/>
              <a:gd name="connsiteX15" fmla="*/ 4113705 w 9514963"/>
              <a:gd name="connsiteY15" fmla="*/ 6858000 h 6858000"/>
              <a:gd name="connsiteX16" fmla="*/ 0 w 9514963"/>
              <a:gd name="connsiteY16" fmla="*/ 0 h 6858000"/>
              <a:gd name="connsiteX17" fmla="*/ 2681814 w 9514963"/>
              <a:gd name="connsiteY17" fmla="*/ 0 h 6858000"/>
              <a:gd name="connsiteX18" fmla="*/ 2681814 w 9514963"/>
              <a:gd name="connsiteY18" fmla="*/ 6858000 h 6858000"/>
              <a:gd name="connsiteX19" fmla="*/ 0 w 9514963"/>
              <a:gd name="connsiteY19" fmla="*/ 6858000 h 6858000"/>
              <a:gd name="connsiteX20" fmla="*/ 4480640 w 9514963"/>
              <a:gd name="connsiteY20" fmla="*/ 0 h 6858000"/>
              <a:gd name="connsiteX21" fmla="*/ 5912531 w 9514963"/>
              <a:gd name="connsiteY21" fmla="*/ 0 h 6858000"/>
              <a:gd name="connsiteX22" fmla="*/ 5912531 w 9514963"/>
              <a:gd name="connsiteY22" fmla="*/ 0 h 6858000"/>
              <a:gd name="connsiteX23" fmla="*/ 4480640 w 9514963"/>
              <a:gd name="connsiteY23" fmla="*/ 0 h 6858000"/>
              <a:gd name="connsiteX24" fmla="*/ 6279467 w 9514963"/>
              <a:gd name="connsiteY24" fmla="*/ 0 h 6858000"/>
              <a:gd name="connsiteX25" fmla="*/ 7711358 w 9514963"/>
              <a:gd name="connsiteY25" fmla="*/ 0 h 6858000"/>
              <a:gd name="connsiteX26" fmla="*/ 7711358 w 9514963"/>
              <a:gd name="connsiteY26" fmla="*/ 0 h 6858000"/>
              <a:gd name="connsiteX27" fmla="*/ 6279467 w 9514963"/>
              <a:gd name="connsiteY27" fmla="*/ 0 h 6858000"/>
              <a:gd name="connsiteX28" fmla="*/ 8078294 w 9514963"/>
              <a:gd name="connsiteY28" fmla="*/ 0 h 6858000"/>
              <a:gd name="connsiteX29" fmla="*/ 9510185 w 9514963"/>
              <a:gd name="connsiteY29" fmla="*/ 0 h 6858000"/>
              <a:gd name="connsiteX30" fmla="*/ 9510185 w 9514963"/>
              <a:gd name="connsiteY30" fmla="*/ 0 h 6858000"/>
              <a:gd name="connsiteX31" fmla="*/ 8078294 w 9514963"/>
              <a:gd name="connsiteY3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14963" h="6858000">
                <a:moveTo>
                  <a:pt x="9510185" y="0"/>
                </a:moveTo>
                <a:lnTo>
                  <a:pt x="9514963" y="0"/>
                </a:lnTo>
                <a:lnTo>
                  <a:pt x="9514963" y="6858000"/>
                </a:lnTo>
                <a:lnTo>
                  <a:pt x="9510185" y="6858000"/>
                </a:lnTo>
                <a:close/>
                <a:moveTo>
                  <a:pt x="7711358" y="0"/>
                </a:moveTo>
                <a:lnTo>
                  <a:pt x="8078294" y="0"/>
                </a:lnTo>
                <a:lnTo>
                  <a:pt x="8078294" y="6858000"/>
                </a:lnTo>
                <a:lnTo>
                  <a:pt x="7711358" y="6858000"/>
                </a:lnTo>
                <a:close/>
                <a:moveTo>
                  <a:pt x="5912531" y="0"/>
                </a:moveTo>
                <a:lnTo>
                  <a:pt x="6279467" y="0"/>
                </a:lnTo>
                <a:lnTo>
                  <a:pt x="6279467" y="6858000"/>
                </a:lnTo>
                <a:lnTo>
                  <a:pt x="5912531" y="6858000"/>
                </a:lnTo>
                <a:close/>
                <a:moveTo>
                  <a:pt x="4113705" y="0"/>
                </a:moveTo>
                <a:lnTo>
                  <a:pt x="4480640" y="0"/>
                </a:lnTo>
                <a:lnTo>
                  <a:pt x="4480640" y="6858000"/>
                </a:lnTo>
                <a:lnTo>
                  <a:pt x="4113705" y="6858000"/>
                </a:lnTo>
                <a:close/>
                <a:moveTo>
                  <a:pt x="0" y="0"/>
                </a:moveTo>
                <a:lnTo>
                  <a:pt x="2681814" y="0"/>
                </a:lnTo>
                <a:lnTo>
                  <a:pt x="2681814" y="6858000"/>
                </a:lnTo>
                <a:lnTo>
                  <a:pt x="0" y="6858000"/>
                </a:lnTo>
                <a:close/>
                <a:moveTo>
                  <a:pt x="4480640" y="0"/>
                </a:moveTo>
                <a:lnTo>
                  <a:pt x="5912531" y="0"/>
                </a:lnTo>
                <a:lnTo>
                  <a:pt x="5912531" y="0"/>
                </a:lnTo>
                <a:lnTo>
                  <a:pt x="4480640" y="0"/>
                </a:lnTo>
                <a:close/>
                <a:moveTo>
                  <a:pt x="6279467" y="0"/>
                </a:moveTo>
                <a:lnTo>
                  <a:pt x="7711358" y="0"/>
                </a:lnTo>
                <a:lnTo>
                  <a:pt x="7711358" y="0"/>
                </a:lnTo>
                <a:lnTo>
                  <a:pt x="6279467" y="0"/>
                </a:lnTo>
                <a:close/>
                <a:moveTo>
                  <a:pt x="8078294" y="0"/>
                </a:moveTo>
                <a:lnTo>
                  <a:pt x="9510185" y="0"/>
                </a:lnTo>
                <a:lnTo>
                  <a:pt x="9510185" y="0"/>
                </a:lnTo>
                <a:lnTo>
                  <a:pt x="807829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9109DA49-65AA-9CBF-B7AA-80732D4D16F8}"/>
              </a:ext>
            </a:extLst>
          </p:cNvPr>
          <p:cNvSpPr/>
          <p:nvPr/>
        </p:nvSpPr>
        <p:spPr>
          <a:xfrm>
            <a:off x="2660254" y="-56395"/>
            <a:ext cx="6871491" cy="6914395"/>
          </a:xfrm>
          <a:prstGeom prst="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5836532E-510D-3C95-B438-9D2C86E9ABB2}"/>
              </a:ext>
            </a:extLst>
          </p:cNvPr>
          <p:cNvGrpSpPr/>
          <p:nvPr/>
        </p:nvGrpSpPr>
        <p:grpSpPr>
          <a:xfrm>
            <a:off x="2676919" y="2699104"/>
            <a:ext cx="6866982" cy="3330222"/>
            <a:chOff x="2676919" y="2699104"/>
            <a:chExt cx="6866982" cy="3330222"/>
          </a:xfrm>
        </p:grpSpPr>
        <p:sp>
          <p:nvSpPr>
            <p:cNvPr id="7" name="Title 38">
              <a:extLst>
                <a:ext uri="{FF2B5EF4-FFF2-40B4-BE49-F238E27FC236}">
                  <a16:creationId xmlns:a16="http://schemas.microsoft.com/office/drawing/2014/main" id="{9CEA0AD3-0AAE-11F7-A2C0-D80357128E86}"/>
                </a:ext>
              </a:extLst>
            </p:cNvPr>
            <p:cNvSpPr txBox="1">
              <a:spLocks/>
            </p:cNvSpPr>
            <p:nvPr/>
          </p:nvSpPr>
          <p:spPr>
            <a:xfrm>
              <a:off x="2676919" y="2699104"/>
              <a:ext cx="6838162" cy="1459793"/>
            </a:xfrm>
            <a:prstGeom prst="rect">
              <a:avLst/>
            </a:prstGeom>
          </p:spPr>
          <p:txBody>
            <a:bodyPr/>
            <a:lstStyle>
              <a:lvl1pPr algn="ctr" defTabSz="914400" rtl="0" eaLnBrk="1" latinLnBrk="0" hangingPunct="1">
                <a:lnSpc>
                  <a:spcPct val="90000"/>
                </a:lnSpc>
                <a:spcBef>
                  <a:spcPct val="0"/>
                </a:spcBef>
                <a:buNone/>
                <a:defRPr sz="115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valkyrie.</a:t>
              </a:r>
            </a:p>
          </p:txBody>
        </p:sp>
        <p:pic>
          <p:nvPicPr>
            <p:cNvPr id="8" name="Picture 7" descr="Logo&#10;&#10;Description automatically generated">
              <a:extLst>
                <a:ext uri="{FF2B5EF4-FFF2-40B4-BE49-F238E27FC236}">
                  <a16:creationId xmlns:a16="http://schemas.microsoft.com/office/drawing/2014/main" id="{487705D5-0779-AC5D-246F-A3DBF559F475}"/>
                </a:ext>
              </a:extLst>
            </p:cNvPr>
            <p:cNvPicPr>
              <a:picLocks noChangeAspect="1"/>
            </p:cNvPicPr>
            <p:nvPr/>
          </p:nvPicPr>
          <p:blipFill rotWithShape="1">
            <a:blip r:embed="rId11">
              <a:extLst>
                <a:ext uri="{28A0092B-C50C-407E-A947-70E740481C1C}">
                  <a14:useLocalDpi xmlns:a14="http://schemas.microsoft.com/office/drawing/2010/main" val="0"/>
                </a:ext>
              </a:extLst>
            </a:blip>
            <a:srcRect l="10948" t="6231" r="15185" b="7194"/>
            <a:stretch/>
          </p:blipFill>
          <p:spPr>
            <a:xfrm>
              <a:off x="5395525" y="4358128"/>
              <a:ext cx="1425885" cy="1671198"/>
            </a:xfrm>
            <a:prstGeom prst="rect">
              <a:avLst/>
            </a:prstGeom>
          </p:spPr>
        </p:pic>
        <p:sp>
          <p:nvSpPr>
            <p:cNvPr id="24" name="TextBox 23">
              <a:extLst>
                <a:ext uri="{FF2B5EF4-FFF2-40B4-BE49-F238E27FC236}">
                  <a16:creationId xmlns:a16="http://schemas.microsoft.com/office/drawing/2014/main" id="{801768FD-F3E7-DFD0-7FB0-1F86AFD27B41}"/>
                </a:ext>
              </a:extLst>
            </p:cNvPr>
            <p:cNvSpPr txBox="1"/>
            <p:nvPr/>
          </p:nvSpPr>
          <p:spPr>
            <a:xfrm>
              <a:off x="8514954" y="3670905"/>
              <a:ext cx="1028947" cy="307777"/>
            </a:xfrm>
            <a:prstGeom prst="rect">
              <a:avLst/>
            </a:prstGeom>
            <a:noFill/>
          </p:spPr>
          <p:txBody>
            <a:bodyPr wrap="square" lIns="0" tIns="0" rIns="0" bIns="0" rtlCol="0">
              <a:spAutoFit/>
            </a:bodyPr>
            <a:lstStyle/>
            <a:p>
              <a:pPr algn="ctr"/>
              <a:r>
                <a:rPr lang="en-US" sz="2000" b="1" cap="all">
                  <a:solidFill>
                    <a:schemeClr val="bg1"/>
                  </a:solidFill>
                  <a:latin typeface="Copperplate Gothic Bold" panose="020E0705020206020404" pitchFamily="34" charset="77"/>
                  <a:ea typeface="Open Sans" panose="020B0606030504020204" pitchFamily="34" charset="0"/>
                  <a:cs typeface="Calibri" panose="020F0502020204030204" pitchFamily="34" charset="0"/>
                </a:rPr>
                <a:t>ii</a:t>
              </a:r>
            </a:p>
          </p:txBody>
        </p:sp>
        <p:grpSp>
          <p:nvGrpSpPr>
            <p:cNvPr id="25" name="Group 24">
              <a:extLst>
                <a:ext uri="{FF2B5EF4-FFF2-40B4-BE49-F238E27FC236}">
                  <a16:creationId xmlns:a16="http://schemas.microsoft.com/office/drawing/2014/main" id="{4A58C0E4-F863-4A67-BD5B-86A533535211}"/>
                </a:ext>
              </a:extLst>
            </p:cNvPr>
            <p:cNvGrpSpPr/>
            <p:nvPr/>
          </p:nvGrpSpPr>
          <p:grpSpPr>
            <a:xfrm>
              <a:off x="8514954" y="3657599"/>
              <a:ext cx="1028947" cy="334391"/>
              <a:chOff x="8514954" y="3657599"/>
              <a:chExt cx="1028947" cy="334391"/>
            </a:xfrm>
          </p:grpSpPr>
          <p:sp>
            <p:nvSpPr>
              <p:cNvPr id="26" name="Oval 25">
                <a:extLst>
                  <a:ext uri="{FF2B5EF4-FFF2-40B4-BE49-F238E27FC236}">
                    <a16:creationId xmlns:a16="http://schemas.microsoft.com/office/drawing/2014/main" id="{BA1F8375-3E35-2569-2025-3E482BF1CCCF}"/>
                  </a:ext>
                </a:extLst>
              </p:cNvPr>
              <p:cNvSpPr/>
              <p:nvPr/>
            </p:nvSpPr>
            <p:spPr>
              <a:xfrm>
                <a:off x="8856373" y="3657599"/>
                <a:ext cx="334536" cy="3343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06BD5DE-3746-3978-5945-630BDC05FA56}"/>
                  </a:ext>
                </a:extLst>
              </p:cNvPr>
              <p:cNvSpPr txBox="1"/>
              <p:nvPr/>
            </p:nvSpPr>
            <p:spPr>
              <a:xfrm>
                <a:off x="8514954" y="3670905"/>
                <a:ext cx="1028947" cy="307777"/>
              </a:xfrm>
              <a:prstGeom prst="rect">
                <a:avLst/>
              </a:prstGeom>
              <a:noFill/>
            </p:spPr>
            <p:txBody>
              <a:bodyPr wrap="square" lIns="0" tIns="0" rIns="0" bIns="0" rtlCol="0">
                <a:spAutoFit/>
              </a:bodyPr>
              <a:lstStyle/>
              <a:p>
                <a:pPr algn="ctr"/>
                <a:r>
                  <a:rPr lang="en-US" sz="2000" b="1" cap="all">
                    <a:solidFill>
                      <a:schemeClr val="bg1"/>
                    </a:solidFill>
                    <a:latin typeface="Copperplate Gothic Bold" panose="020E0705020206020404" pitchFamily="34" charset="77"/>
                    <a:ea typeface="Open Sans" panose="020B0606030504020204" pitchFamily="34" charset="0"/>
                    <a:cs typeface="Calibri" panose="020F0502020204030204" pitchFamily="34" charset="0"/>
                  </a:rPr>
                  <a:t>ii</a:t>
                </a:r>
              </a:p>
            </p:txBody>
          </p:sp>
        </p:grpSp>
      </p:grpSp>
    </p:spTree>
    <p:extLst>
      <p:ext uri="{BB962C8B-B14F-4D97-AF65-F5344CB8AC3E}">
        <p14:creationId xmlns:p14="http://schemas.microsoft.com/office/powerpoint/2010/main" val="32438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45833E-6 1.11111E-6 L 0.00443 -1 " pathEditMode="relative" rAng="0" ptsTypes="AA">
                                      <p:cBhvr>
                                        <p:cTn id="6" dur="3750" fill="hold"/>
                                        <p:tgtEl>
                                          <p:spTgt spid="2"/>
                                        </p:tgtEl>
                                        <p:attrNameLst>
                                          <p:attrName>ppt_x</p:attrName>
                                          <p:attrName>ppt_y</p:attrName>
                                        </p:attrNameLst>
                                      </p:cBhvr>
                                      <p:rCtr x="221" y="-50000"/>
                                    </p:animMotion>
                                  </p:childTnLst>
                                </p:cTn>
                              </p:par>
                              <p:par>
                                <p:cTn id="7" presetID="42" presetClass="path" presetSubtype="0" accel="50000" decel="50000" fill="hold" nodeType="withEffect">
                                  <p:stCondLst>
                                    <p:cond delay="0"/>
                                  </p:stCondLst>
                                  <p:childTnLst>
                                    <p:animMotion origin="layout" path="M -1.875E-6 -2.59259E-6 L -0.00065 0.08611 " pathEditMode="relative" rAng="0" ptsTypes="AA">
                                      <p:cBhvr>
                                        <p:cTn id="8" dur="3750" fill="hold"/>
                                        <p:tgtEl>
                                          <p:spTgt spid="29"/>
                                        </p:tgtEl>
                                        <p:attrNameLst>
                                          <p:attrName>ppt_x</p:attrName>
                                          <p:attrName>ppt_y</p:attrName>
                                        </p:attrNameLst>
                                      </p:cBhvr>
                                      <p:rCtr x="-39" y="43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image6.jpeg">
            <a:extLst>
              <a:ext uri="{FF2B5EF4-FFF2-40B4-BE49-F238E27FC236}">
                <a16:creationId xmlns:a16="http://schemas.microsoft.com/office/drawing/2014/main" id="{75084771-5D02-B4EA-CBE5-E7E9169428C4}"/>
              </a:ext>
            </a:extLst>
          </p:cNvPr>
          <p:cNvPicPr>
            <a:picLocks noChangeAspect="1"/>
          </p:cNvPicPr>
          <p:nvPr/>
        </p:nvPicPr>
        <p:blipFill rotWithShape="1">
          <a:blip r:embed="rId2" cstate="print"/>
          <a:srcRect b="2319"/>
          <a:stretch/>
        </p:blipFill>
        <p:spPr>
          <a:xfrm>
            <a:off x="623392" y="1395633"/>
            <a:ext cx="6393180" cy="3168352"/>
          </a:xfrm>
          <a:prstGeom prst="rect">
            <a:avLst/>
          </a:prstGeom>
        </p:spPr>
      </p:pic>
      <p:sp>
        <p:nvSpPr>
          <p:cNvPr id="4" name="Title 3">
            <a:extLst>
              <a:ext uri="{FF2B5EF4-FFF2-40B4-BE49-F238E27FC236}">
                <a16:creationId xmlns:a16="http://schemas.microsoft.com/office/drawing/2014/main" id="{4E6036FE-E969-3D86-1664-74543E580A5F}"/>
              </a:ext>
            </a:extLst>
          </p:cNvPr>
          <p:cNvSpPr>
            <a:spLocks noGrp="1"/>
          </p:cNvSpPr>
          <p:nvPr>
            <p:ph type="title"/>
          </p:nvPr>
        </p:nvSpPr>
        <p:spPr/>
        <p:txBody>
          <a:bodyPr/>
          <a:lstStyle/>
          <a:p>
            <a:endParaRPr lang="en-US"/>
          </a:p>
        </p:txBody>
      </p:sp>
      <p:pic>
        <p:nvPicPr>
          <p:cNvPr id="7" name="image7.jpeg">
            <a:extLst>
              <a:ext uri="{FF2B5EF4-FFF2-40B4-BE49-F238E27FC236}">
                <a16:creationId xmlns:a16="http://schemas.microsoft.com/office/drawing/2014/main" id="{2BE6704F-9240-622F-C305-2F77136D7E11}"/>
              </a:ext>
            </a:extLst>
          </p:cNvPr>
          <p:cNvPicPr>
            <a:picLocks noChangeAspect="1"/>
          </p:cNvPicPr>
          <p:nvPr/>
        </p:nvPicPr>
        <p:blipFill>
          <a:blip r:embed="rId3" cstate="print"/>
          <a:stretch>
            <a:fillRect/>
          </a:stretch>
        </p:blipFill>
        <p:spPr>
          <a:xfrm>
            <a:off x="5627948" y="2888940"/>
            <a:ext cx="6405245" cy="3239770"/>
          </a:xfrm>
          <a:prstGeom prst="rect">
            <a:avLst/>
          </a:prstGeom>
        </p:spPr>
      </p:pic>
    </p:spTree>
    <p:extLst>
      <p:ext uri="{BB962C8B-B14F-4D97-AF65-F5344CB8AC3E}">
        <p14:creationId xmlns:p14="http://schemas.microsoft.com/office/powerpoint/2010/main" val="306315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DEE3-4E0D-D345-E082-0C5306DB127E}"/>
              </a:ext>
            </a:extLst>
          </p:cNvPr>
          <p:cNvSpPr>
            <a:spLocks noGrp="1"/>
          </p:cNvSpPr>
          <p:nvPr>
            <p:ph type="title"/>
          </p:nvPr>
        </p:nvSpPr>
        <p:spPr>
          <a:xfrm>
            <a:off x="2117124" y="2386361"/>
            <a:ext cx="7957752" cy="2274848"/>
          </a:xfrm>
        </p:spPr>
        <p:txBody>
          <a:bodyPr/>
          <a:lstStyle/>
          <a:p>
            <a:pPr>
              <a:lnSpc>
                <a:spcPts val="8100"/>
              </a:lnSpc>
            </a:pPr>
            <a:r>
              <a:rPr lang="en-US" sz="8000" err="1"/>
              <a:t>DisInformationDetector</a:t>
            </a:r>
            <a:endParaRPr lang="en-UA" sz="8000"/>
          </a:p>
        </p:txBody>
      </p:sp>
      <p:sp>
        <p:nvSpPr>
          <p:cNvPr id="4" name="TextBox 3">
            <a:extLst>
              <a:ext uri="{FF2B5EF4-FFF2-40B4-BE49-F238E27FC236}">
                <a16:creationId xmlns:a16="http://schemas.microsoft.com/office/drawing/2014/main" id="{F7689F53-C322-8B27-8A27-353B8A0C9422}"/>
              </a:ext>
            </a:extLst>
          </p:cNvPr>
          <p:cNvSpPr txBox="1"/>
          <p:nvPr/>
        </p:nvSpPr>
        <p:spPr>
          <a:xfrm>
            <a:off x="4887720" y="6255834"/>
            <a:ext cx="2416561" cy="461665"/>
          </a:xfrm>
          <a:prstGeom prst="rect">
            <a:avLst/>
          </a:prstGeom>
          <a:noFill/>
        </p:spPr>
        <p:txBody>
          <a:bodyPr wrap="squar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by </a:t>
            </a:r>
            <a:r>
              <a:rPr lang="en-US" sz="2400" b="1" dirty="0" err="1">
                <a:latin typeface="Open Sans" panose="020B0606030504020204" pitchFamily="34" charset="0"/>
                <a:ea typeface="Open Sans" panose="020B0606030504020204" pitchFamily="34" charset="0"/>
                <a:cs typeface="Open Sans" panose="020B0606030504020204" pitchFamily="34" charset="0"/>
              </a:rPr>
              <a:t>valkyrie</a:t>
            </a:r>
            <a:r>
              <a:rPr lang="en-US" sz="2400" b="1" dirty="0">
                <a:latin typeface="Open Sans" panose="020B0606030504020204" pitchFamily="34" charset="0"/>
                <a:ea typeface="Open Sans" panose="020B0606030504020204" pitchFamily="34" charset="0"/>
                <a:cs typeface="Open Sans" panose="020B0606030504020204" pitchFamily="34" charset="0"/>
              </a:rPr>
              <a:t>–2</a:t>
            </a:r>
          </a:p>
        </p:txBody>
      </p:sp>
    </p:spTree>
    <p:extLst>
      <p:ext uri="{BB962C8B-B14F-4D97-AF65-F5344CB8AC3E}">
        <p14:creationId xmlns:p14="http://schemas.microsoft.com/office/powerpoint/2010/main" val="1332735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p:txBody>
          <a:bodyPr/>
          <a:lstStyle/>
          <a:p>
            <a:r>
              <a:rPr lang="en-US" dirty="0">
                <a:solidFill>
                  <a:srgbClr val="24292F"/>
                </a:solidFill>
                <a:latin typeface="-apple-system"/>
              </a:rPr>
              <a:t>Component Details</a:t>
            </a:r>
            <a:endParaRPr lang="en-UA" dirty="0"/>
          </a:p>
        </p:txBody>
      </p:sp>
      <p:pic>
        <p:nvPicPr>
          <p:cNvPr id="4" name="Picture 3" descr="A screenshot of a computer&#10;&#10;Description automatically generated with medium confidence">
            <a:extLst>
              <a:ext uri="{FF2B5EF4-FFF2-40B4-BE49-F238E27FC236}">
                <a16:creationId xmlns:a16="http://schemas.microsoft.com/office/drawing/2014/main" id="{C3D9E836-0483-DE81-3CC7-99F4F4962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657" y="2016552"/>
            <a:ext cx="6127412" cy="2943854"/>
          </a:xfrm>
          <a:prstGeom prst="rect">
            <a:avLst/>
          </a:prstGeom>
        </p:spPr>
      </p:pic>
      <p:sp>
        <p:nvSpPr>
          <p:cNvPr id="5" name="TextBox 4">
            <a:extLst>
              <a:ext uri="{FF2B5EF4-FFF2-40B4-BE49-F238E27FC236}">
                <a16:creationId xmlns:a16="http://schemas.microsoft.com/office/drawing/2014/main" id="{0FC7EE94-343F-DE4D-9239-098C7F8D991A}"/>
              </a:ext>
            </a:extLst>
          </p:cNvPr>
          <p:cNvSpPr txBox="1"/>
          <p:nvPr/>
        </p:nvSpPr>
        <p:spPr>
          <a:xfrm>
            <a:off x="5770605" y="1251264"/>
            <a:ext cx="4983416" cy="646331"/>
          </a:xfrm>
          <a:prstGeom prst="rect">
            <a:avLst/>
          </a:prstGeom>
          <a:noFill/>
        </p:spPr>
        <p:txBody>
          <a:bodyPr wrap="none" rtlCol="0">
            <a:spAutoFit/>
          </a:bodyPr>
          <a:lstStyle/>
          <a:p>
            <a:r>
              <a:rPr lang="en-UA" dirty="0"/>
              <a:t>Model Lifecycle example with AWS and Sagemaker </a:t>
            </a:r>
          </a:p>
          <a:p>
            <a:r>
              <a:rPr lang="en-UA" dirty="0"/>
              <a:t>applying MLOps best practices </a:t>
            </a:r>
          </a:p>
        </p:txBody>
      </p:sp>
    </p:spTree>
    <p:extLst>
      <p:ext uri="{BB962C8B-B14F-4D97-AF65-F5344CB8AC3E}">
        <p14:creationId xmlns:p14="http://schemas.microsoft.com/office/powerpoint/2010/main" val="152238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p:txBody>
          <a:bodyPr/>
          <a:lstStyle/>
          <a:p>
            <a:r>
              <a:rPr lang="en-US" dirty="0"/>
              <a:t>Deployment Diagram</a:t>
            </a:r>
            <a:endParaRPr lang="en-UA" dirty="0"/>
          </a:p>
        </p:txBody>
      </p:sp>
      <p:sp>
        <p:nvSpPr>
          <p:cNvPr id="5" name="TextBox 4">
            <a:extLst>
              <a:ext uri="{FF2B5EF4-FFF2-40B4-BE49-F238E27FC236}">
                <a16:creationId xmlns:a16="http://schemas.microsoft.com/office/drawing/2014/main" id="{0FC7EE94-343F-DE4D-9239-098C7F8D991A}"/>
              </a:ext>
            </a:extLst>
          </p:cNvPr>
          <p:cNvSpPr txBox="1"/>
          <p:nvPr/>
        </p:nvSpPr>
        <p:spPr>
          <a:xfrm>
            <a:off x="2095615" y="1239713"/>
            <a:ext cx="9122511" cy="369332"/>
          </a:xfrm>
          <a:prstGeom prst="rect">
            <a:avLst/>
          </a:prstGeom>
          <a:noFill/>
        </p:spPr>
        <p:txBody>
          <a:bodyPr wrap="square" rtlCol="0">
            <a:spAutoFit/>
          </a:bodyPr>
          <a:lstStyle/>
          <a:p>
            <a:r>
              <a:rPr lang="en-UA" b="1" dirty="0">
                <a:latin typeface="Open Sans" panose="020B0606030504020204" pitchFamily="34" charset="0"/>
                <a:ea typeface="Open Sans" panose="020B0606030504020204" pitchFamily="34" charset="0"/>
                <a:cs typeface="Open Sans" panose="020B0606030504020204" pitchFamily="34" charset="0"/>
              </a:rPr>
              <a:t>Model Lifecycle example with </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A" b="1" dirty="0">
                <a:latin typeface="Open Sans" panose="020B0606030504020204" pitchFamily="34" charset="0"/>
                <a:ea typeface="Open Sans" panose="020B0606030504020204" pitchFamily="34" charset="0"/>
                <a:cs typeface="Open Sans" panose="020B0606030504020204" pitchFamily="34" charset="0"/>
              </a:rPr>
              <a:t>AWS and Sagemaker</a:t>
            </a:r>
          </a:p>
        </p:txBody>
      </p:sp>
      <p:pic>
        <p:nvPicPr>
          <p:cNvPr id="7" name="Picture 6" descr="Diagram&#10;&#10;Description automatically generated">
            <a:extLst>
              <a:ext uri="{FF2B5EF4-FFF2-40B4-BE49-F238E27FC236}">
                <a16:creationId xmlns:a16="http://schemas.microsoft.com/office/drawing/2014/main" id="{B34FBD56-5566-268A-13AB-109D2DE4D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279" y="1609045"/>
            <a:ext cx="9795303" cy="3419557"/>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C3D9E836-0483-DE81-3CC7-99F4F4962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18" y="3429000"/>
            <a:ext cx="6127412" cy="2943854"/>
          </a:xfrm>
          <a:prstGeom prst="rect">
            <a:avLst/>
          </a:prstGeom>
        </p:spPr>
      </p:pic>
    </p:spTree>
    <p:extLst>
      <p:ext uri="{BB962C8B-B14F-4D97-AF65-F5344CB8AC3E}">
        <p14:creationId xmlns:p14="http://schemas.microsoft.com/office/powerpoint/2010/main" val="1369403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B2B2A-83E5-5500-CC5D-B069547B5952}"/>
              </a:ext>
            </a:extLst>
          </p:cNvPr>
          <p:cNvSpPr>
            <a:spLocks noGrp="1"/>
          </p:cNvSpPr>
          <p:nvPr>
            <p:ph type="title"/>
          </p:nvPr>
        </p:nvSpPr>
        <p:spPr/>
        <p:txBody>
          <a:bodyPr/>
          <a:lstStyle/>
          <a:p>
            <a:r>
              <a:rPr lang="en-US"/>
              <a:t>High-level Architecture Steps</a:t>
            </a:r>
          </a:p>
        </p:txBody>
      </p:sp>
      <p:sp>
        <p:nvSpPr>
          <p:cNvPr id="16" name="Rectangle: Rounded Corners 15">
            <a:extLst>
              <a:ext uri="{FF2B5EF4-FFF2-40B4-BE49-F238E27FC236}">
                <a16:creationId xmlns:a16="http://schemas.microsoft.com/office/drawing/2014/main" id="{832BCC03-4AEA-24F1-798D-BFF8FC0617E4}"/>
              </a:ext>
            </a:extLst>
          </p:cNvPr>
          <p:cNvSpPr/>
          <p:nvPr/>
        </p:nvSpPr>
        <p:spPr>
          <a:xfrm>
            <a:off x="611492"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DATA COLLECTION</a:t>
            </a:r>
          </a:p>
        </p:txBody>
      </p:sp>
      <p:sp>
        <p:nvSpPr>
          <p:cNvPr id="17" name="Rectangle: Rounded Corners 16">
            <a:extLst>
              <a:ext uri="{FF2B5EF4-FFF2-40B4-BE49-F238E27FC236}">
                <a16:creationId xmlns:a16="http://schemas.microsoft.com/office/drawing/2014/main" id="{A550A5CE-EF80-DE82-7BD8-A5BB0BFD76FC}"/>
              </a:ext>
            </a:extLst>
          </p:cNvPr>
          <p:cNvSpPr/>
          <p:nvPr/>
        </p:nvSpPr>
        <p:spPr>
          <a:xfrm>
            <a:off x="6307308" y="2646362"/>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NATURAL LANGUAGE PROCESSING (NLP)</a:t>
            </a:r>
          </a:p>
        </p:txBody>
      </p:sp>
      <p:sp>
        <p:nvSpPr>
          <p:cNvPr id="18" name="Rectangle: Rounded Corners 17">
            <a:extLst>
              <a:ext uri="{FF2B5EF4-FFF2-40B4-BE49-F238E27FC236}">
                <a16:creationId xmlns:a16="http://schemas.microsoft.com/office/drawing/2014/main" id="{3416D3E8-43BB-8E9A-C0DC-29F88001182A}"/>
              </a:ext>
            </a:extLst>
          </p:cNvPr>
          <p:cNvSpPr/>
          <p:nvPr/>
        </p:nvSpPr>
        <p:spPr>
          <a:xfrm>
            <a:off x="3546396"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PREPROCESSING</a:t>
            </a:r>
          </a:p>
        </p:txBody>
      </p:sp>
      <p:sp>
        <p:nvSpPr>
          <p:cNvPr id="19" name="Rectangle: Rounded Corners 18">
            <a:extLst>
              <a:ext uri="{FF2B5EF4-FFF2-40B4-BE49-F238E27FC236}">
                <a16:creationId xmlns:a16="http://schemas.microsoft.com/office/drawing/2014/main" id="{186BC565-24C1-C7F1-B604-5AC70C20EDE7}"/>
              </a:ext>
            </a:extLst>
          </p:cNvPr>
          <p:cNvSpPr/>
          <p:nvPr/>
        </p:nvSpPr>
        <p:spPr>
          <a:xfrm>
            <a:off x="9549270" y="2646362"/>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IMAGE &amp; VIDEO ANALYSIS</a:t>
            </a:r>
          </a:p>
        </p:txBody>
      </p:sp>
      <p:sp>
        <p:nvSpPr>
          <p:cNvPr id="21" name="Rectangle: Rounded Corners 20">
            <a:extLst>
              <a:ext uri="{FF2B5EF4-FFF2-40B4-BE49-F238E27FC236}">
                <a16:creationId xmlns:a16="http://schemas.microsoft.com/office/drawing/2014/main" id="{96BB9AD4-9E09-8598-9C10-3AF782BBFCE3}"/>
              </a:ext>
            </a:extLst>
          </p:cNvPr>
          <p:cNvSpPr/>
          <p:nvPr/>
        </p:nvSpPr>
        <p:spPr>
          <a:xfrm>
            <a:off x="611492" y="3757317"/>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FEATURE EXTRACTION</a:t>
            </a:r>
          </a:p>
        </p:txBody>
      </p:sp>
      <p:sp>
        <p:nvSpPr>
          <p:cNvPr id="22" name="Rectangle: Rounded Corners 21">
            <a:extLst>
              <a:ext uri="{FF2B5EF4-FFF2-40B4-BE49-F238E27FC236}">
                <a16:creationId xmlns:a16="http://schemas.microsoft.com/office/drawing/2014/main" id="{ED4FE787-B53D-F11F-1632-EFF1BCA138A8}"/>
              </a:ext>
            </a:extLst>
          </p:cNvPr>
          <p:cNvSpPr/>
          <p:nvPr/>
        </p:nvSpPr>
        <p:spPr>
          <a:xfrm>
            <a:off x="3546396" y="3757317"/>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MACHINE LEARNING MODELS</a:t>
            </a:r>
          </a:p>
        </p:txBody>
      </p:sp>
      <p:sp>
        <p:nvSpPr>
          <p:cNvPr id="23" name="Rectangle: Rounded Corners 22">
            <a:extLst>
              <a:ext uri="{FF2B5EF4-FFF2-40B4-BE49-F238E27FC236}">
                <a16:creationId xmlns:a16="http://schemas.microsoft.com/office/drawing/2014/main" id="{A7641B08-CCAA-C4C4-2E7A-A5519F475FDC}"/>
              </a:ext>
            </a:extLst>
          </p:cNvPr>
          <p:cNvSpPr/>
          <p:nvPr/>
        </p:nvSpPr>
        <p:spPr>
          <a:xfrm>
            <a:off x="6307308" y="3757317"/>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POST PROCESSING</a:t>
            </a:r>
          </a:p>
        </p:txBody>
      </p:sp>
      <p:sp>
        <p:nvSpPr>
          <p:cNvPr id="24" name="Rectangle: Rounded Corners 23">
            <a:extLst>
              <a:ext uri="{FF2B5EF4-FFF2-40B4-BE49-F238E27FC236}">
                <a16:creationId xmlns:a16="http://schemas.microsoft.com/office/drawing/2014/main" id="{0086D03B-120B-09ED-5881-C8CB2A389660}"/>
              </a:ext>
            </a:extLst>
          </p:cNvPr>
          <p:cNvSpPr/>
          <p:nvPr/>
        </p:nvSpPr>
        <p:spPr>
          <a:xfrm>
            <a:off x="9450216" y="3757317"/>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VISUALIZATION &amp; REPORTING</a:t>
            </a:r>
          </a:p>
        </p:txBody>
      </p:sp>
    </p:spTree>
    <p:extLst>
      <p:ext uri="{BB962C8B-B14F-4D97-AF65-F5344CB8AC3E}">
        <p14:creationId xmlns:p14="http://schemas.microsoft.com/office/powerpoint/2010/main" val="2508684023"/>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B2B2A-83E5-5500-CC5D-B069547B5952}"/>
              </a:ext>
            </a:extLst>
          </p:cNvPr>
          <p:cNvSpPr>
            <a:spLocks noGrp="1"/>
          </p:cNvSpPr>
          <p:nvPr>
            <p:ph type="title"/>
          </p:nvPr>
        </p:nvSpPr>
        <p:spPr/>
        <p:txBody>
          <a:bodyPr/>
          <a:lstStyle/>
          <a:p>
            <a:r>
              <a:rPr lang="en-US"/>
              <a:t>High-level Architecture Steps</a:t>
            </a:r>
          </a:p>
        </p:txBody>
      </p:sp>
      <p:grpSp>
        <p:nvGrpSpPr>
          <p:cNvPr id="2" name="Group 1">
            <a:extLst>
              <a:ext uri="{FF2B5EF4-FFF2-40B4-BE49-F238E27FC236}">
                <a16:creationId xmlns:a16="http://schemas.microsoft.com/office/drawing/2014/main" id="{569A8019-1869-6764-56CC-97DFCF077F5C}"/>
              </a:ext>
            </a:extLst>
          </p:cNvPr>
          <p:cNvGrpSpPr/>
          <p:nvPr/>
        </p:nvGrpSpPr>
        <p:grpSpPr>
          <a:xfrm>
            <a:off x="611491" y="1325564"/>
            <a:ext cx="2286001" cy="1295293"/>
            <a:chOff x="611491" y="1325564"/>
            <a:chExt cx="2286001" cy="1295293"/>
          </a:xfrm>
        </p:grpSpPr>
        <p:sp>
          <p:nvSpPr>
            <p:cNvPr id="16" name="Rectangle: Rounded Corners 15">
              <a:extLst>
                <a:ext uri="{FF2B5EF4-FFF2-40B4-BE49-F238E27FC236}">
                  <a16:creationId xmlns:a16="http://schemas.microsoft.com/office/drawing/2014/main" id="{832BCC03-4AEA-24F1-798D-BFF8FC0617E4}"/>
                </a:ext>
              </a:extLst>
            </p:cNvPr>
            <p:cNvSpPr/>
            <p:nvPr/>
          </p:nvSpPr>
          <p:spPr>
            <a:xfrm>
              <a:off x="611492" y="1325564"/>
              <a:ext cx="2286000" cy="504162"/>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DATA COLLECTION</a:t>
              </a:r>
            </a:p>
          </p:txBody>
        </p:sp>
        <p:sp>
          <p:nvSpPr>
            <p:cNvPr id="27" name="TextBox 26">
              <a:extLst>
                <a:ext uri="{FF2B5EF4-FFF2-40B4-BE49-F238E27FC236}">
                  <a16:creationId xmlns:a16="http://schemas.microsoft.com/office/drawing/2014/main" id="{DBC11CF3-5527-6731-BA85-0A02D4270732}"/>
                </a:ext>
              </a:extLst>
            </p:cNvPr>
            <p:cNvSpPr txBox="1"/>
            <p:nvPr/>
          </p:nvSpPr>
          <p:spPr>
            <a:xfrm>
              <a:off x="611491" y="1919126"/>
              <a:ext cx="2285999" cy="701731"/>
            </a:xfrm>
            <a:prstGeom prst="rect">
              <a:avLst/>
            </a:prstGeom>
            <a:noFill/>
          </p:spPr>
          <p:txBody>
            <a:bodyPr wrap="square" lIns="0" rIns="0" rtlCol="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Can be done using APIs provided by the platforms or third-party tools specializing in social media data collection.</a:t>
              </a:r>
            </a:p>
          </p:txBody>
        </p:sp>
      </p:grpSp>
      <p:grpSp>
        <p:nvGrpSpPr>
          <p:cNvPr id="4" name="Group 3">
            <a:extLst>
              <a:ext uri="{FF2B5EF4-FFF2-40B4-BE49-F238E27FC236}">
                <a16:creationId xmlns:a16="http://schemas.microsoft.com/office/drawing/2014/main" id="{480B49DC-5228-F0D6-30EE-E02BC48A0C39}"/>
              </a:ext>
            </a:extLst>
          </p:cNvPr>
          <p:cNvGrpSpPr/>
          <p:nvPr/>
        </p:nvGrpSpPr>
        <p:grpSpPr>
          <a:xfrm>
            <a:off x="3546395" y="1325564"/>
            <a:ext cx="2286001" cy="1532281"/>
            <a:chOff x="3546395" y="1325564"/>
            <a:chExt cx="2286001" cy="1532281"/>
          </a:xfrm>
        </p:grpSpPr>
        <p:sp>
          <p:nvSpPr>
            <p:cNvPr id="18" name="Rectangle: Rounded Corners 17">
              <a:extLst>
                <a:ext uri="{FF2B5EF4-FFF2-40B4-BE49-F238E27FC236}">
                  <a16:creationId xmlns:a16="http://schemas.microsoft.com/office/drawing/2014/main" id="{3416D3E8-43BB-8E9A-C0DC-29F88001182A}"/>
                </a:ext>
              </a:extLst>
            </p:cNvPr>
            <p:cNvSpPr/>
            <p:nvPr/>
          </p:nvSpPr>
          <p:spPr>
            <a:xfrm>
              <a:off x="3546396"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PREPROCESSING</a:t>
              </a:r>
            </a:p>
          </p:txBody>
        </p:sp>
        <p:sp>
          <p:nvSpPr>
            <p:cNvPr id="28" name="TextBox 27">
              <a:extLst>
                <a:ext uri="{FF2B5EF4-FFF2-40B4-BE49-F238E27FC236}">
                  <a16:creationId xmlns:a16="http://schemas.microsoft.com/office/drawing/2014/main" id="{944F00C3-157B-D71D-730F-CA751D00C413}"/>
                </a:ext>
              </a:extLst>
            </p:cNvPr>
            <p:cNvSpPr txBox="1"/>
            <p:nvPr/>
          </p:nvSpPr>
          <p:spPr>
            <a:xfrm>
              <a:off x="3546395" y="1919126"/>
              <a:ext cx="2285999" cy="938719"/>
            </a:xfrm>
            <a:prstGeom prst="rect">
              <a:avLst/>
            </a:prstGeom>
            <a:noFill/>
          </p:spPr>
          <p:txBody>
            <a:bodyPr wrap="square" lIns="0" rIns="0" rtlCol="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The collected data must be cleaned and filtered to obtain only the necessary text, images, and video content that is relevant to the analysis.</a:t>
              </a:r>
            </a:p>
          </p:txBody>
        </p:sp>
      </p:grpSp>
      <p:grpSp>
        <p:nvGrpSpPr>
          <p:cNvPr id="5" name="Group 4">
            <a:extLst>
              <a:ext uri="{FF2B5EF4-FFF2-40B4-BE49-F238E27FC236}">
                <a16:creationId xmlns:a16="http://schemas.microsoft.com/office/drawing/2014/main" id="{8E7F9F10-5619-EBC6-1633-3811AFF79DD7}"/>
              </a:ext>
            </a:extLst>
          </p:cNvPr>
          <p:cNvGrpSpPr/>
          <p:nvPr/>
        </p:nvGrpSpPr>
        <p:grpSpPr>
          <a:xfrm>
            <a:off x="6307307" y="1325564"/>
            <a:ext cx="2651761" cy="1447642"/>
            <a:chOff x="6307307" y="1325564"/>
            <a:chExt cx="2651761" cy="1447642"/>
          </a:xfrm>
        </p:grpSpPr>
        <p:sp>
          <p:nvSpPr>
            <p:cNvPr id="17" name="Rectangle: Rounded Corners 16">
              <a:extLst>
                <a:ext uri="{FF2B5EF4-FFF2-40B4-BE49-F238E27FC236}">
                  <a16:creationId xmlns:a16="http://schemas.microsoft.com/office/drawing/2014/main" id="{A550A5CE-EF80-DE82-7BD8-A5BB0BFD76FC}"/>
                </a:ext>
              </a:extLst>
            </p:cNvPr>
            <p:cNvSpPr/>
            <p:nvPr/>
          </p:nvSpPr>
          <p:spPr>
            <a:xfrm>
              <a:off x="6307308" y="132556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NATURAL LANGUAGE PROCESSING (NLP)</a:t>
              </a:r>
            </a:p>
          </p:txBody>
        </p:sp>
        <p:sp>
          <p:nvSpPr>
            <p:cNvPr id="30" name="TextBox 29">
              <a:extLst>
                <a:ext uri="{FF2B5EF4-FFF2-40B4-BE49-F238E27FC236}">
                  <a16:creationId xmlns:a16="http://schemas.microsoft.com/office/drawing/2014/main" id="{E04EC787-94E2-8DB6-1966-66B3AEF73463}"/>
                </a:ext>
              </a:extLst>
            </p:cNvPr>
            <p:cNvSpPr txBox="1"/>
            <p:nvPr/>
          </p:nvSpPr>
          <p:spPr>
            <a:xfrm>
              <a:off x="6307307" y="1919126"/>
              <a:ext cx="2651759" cy="854080"/>
            </a:xfrm>
            <a:prstGeom prst="rect">
              <a:avLst/>
            </a:prstGeom>
            <a:noFill/>
          </p:spPr>
          <p:txBody>
            <a:bodyPr wrap="square" lIns="0" rIns="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NLP techniques, such as tokenization, POS tagging, sentiment analysis, and topic modeling can identify key topics, sentiment, tone, and language used in text content.</a:t>
              </a:r>
            </a:p>
          </p:txBody>
        </p:sp>
      </p:grpSp>
      <p:grpSp>
        <p:nvGrpSpPr>
          <p:cNvPr id="6" name="Group 5">
            <a:extLst>
              <a:ext uri="{FF2B5EF4-FFF2-40B4-BE49-F238E27FC236}">
                <a16:creationId xmlns:a16="http://schemas.microsoft.com/office/drawing/2014/main" id="{508452F2-FF0A-16B6-6774-41DA280C2AB7}"/>
              </a:ext>
            </a:extLst>
          </p:cNvPr>
          <p:cNvGrpSpPr/>
          <p:nvPr/>
        </p:nvGrpSpPr>
        <p:grpSpPr>
          <a:xfrm>
            <a:off x="9549270" y="1325564"/>
            <a:ext cx="2286000" cy="1498425"/>
            <a:chOff x="9549270" y="1325564"/>
            <a:chExt cx="2286000" cy="1498425"/>
          </a:xfrm>
        </p:grpSpPr>
        <p:sp>
          <p:nvSpPr>
            <p:cNvPr id="19" name="Rectangle: Rounded Corners 18">
              <a:extLst>
                <a:ext uri="{FF2B5EF4-FFF2-40B4-BE49-F238E27FC236}">
                  <a16:creationId xmlns:a16="http://schemas.microsoft.com/office/drawing/2014/main" id="{186BC565-24C1-C7F1-B604-5AC70C20EDE7}"/>
                </a:ext>
              </a:extLst>
            </p:cNvPr>
            <p:cNvSpPr/>
            <p:nvPr/>
          </p:nvSpPr>
          <p:spPr>
            <a:xfrm>
              <a:off x="9549270"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IMAGE &amp; VIDEO ANALYSIS</a:t>
              </a:r>
            </a:p>
          </p:txBody>
        </p:sp>
        <p:sp>
          <p:nvSpPr>
            <p:cNvPr id="32" name="TextBox 31">
              <a:extLst>
                <a:ext uri="{FF2B5EF4-FFF2-40B4-BE49-F238E27FC236}">
                  <a16:creationId xmlns:a16="http://schemas.microsoft.com/office/drawing/2014/main" id="{A79FE20D-8589-67CF-E3A0-0F8984906146}"/>
                </a:ext>
              </a:extLst>
            </p:cNvPr>
            <p:cNvSpPr txBox="1"/>
            <p:nvPr/>
          </p:nvSpPr>
          <p:spPr>
            <a:xfrm>
              <a:off x="9549271" y="1919126"/>
              <a:ext cx="2285999" cy="904863"/>
            </a:xfrm>
            <a:prstGeom prst="rect">
              <a:avLst/>
            </a:prstGeom>
            <a:noFill/>
          </p:spPr>
          <p:txBody>
            <a:bodyPr wrap="square" lIns="0" rIns="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Can be done using computer vision techniques: </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object detection</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face recognition</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image classification</a:t>
              </a:r>
            </a:p>
          </p:txBody>
        </p:sp>
      </p:grpSp>
      <p:grpSp>
        <p:nvGrpSpPr>
          <p:cNvPr id="7" name="Group 6">
            <a:extLst>
              <a:ext uri="{FF2B5EF4-FFF2-40B4-BE49-F238E27FC236}">
                <a16:creationId xmlns:a16="http://schemas.microsoft.com/office/drawing/2014/main" id="{2C3CCAF0-DD5C-006D-306E-69A8AEE2EB9F}"/>
              </a:ext>
            </a:extLst>
          </p:cNvPr>
          <p:cNvGrpSpPr/>
          <p:nvPr/>
        </p:nvGrpSpPr>
        <p:grpSpPr>
          <a:xfrm>
            <a:off x="611491" y="3435584"/>
            <a:ext cx="2286001" cy="1968775"/>
            <a:chOff x="611491" y="3435584"/>
            <a:chExt cx="2286001" cy="1968775"/>
          </a:xfrm>
        </p:grpSpPr>
        <p:sp>
          <p:nvSpPr>
            <p:cNvPr id="21" name="Rectangle: Rounded Corners 20">
              <a:extLst>
                <a:ext uri="{FF2B5EF4-FFF2-40B4-BE49-F238E27FC236}">
                  <a16:creationId xmlns:a16="http://schemas.microsoft.com/office/drawing/2014/main" id="{96BB9AD4-9E09-8598-9C10-3AF782BBFCE3}"/>
                </a:ext>
              </a:extLst>
            </p:cNvPr>
            <p:cNvSpPr/>
            <p:nvPr/>
          </p:nvSpPr>
          <p:spPr>
            <a:xfrm>
              <a:off x="611492"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FEATURE EXTRACTION</a:t>
              </a:r>
            </a:p>
          </p:txBody>
        </p:sp>
        <p:sp>
          <p:nvSpPr>
            <p:cNvPr id="34" name="TextBox 33">
              <a:extLst>
                <a:ext uri="{FF2B5EF4-FFF2-40B4-BE49-F238E27FC236}">
                  <a16:creationId xmlns:a16="http://schemas.microsoft.com/office/drawing/2014/main" id="{7241AFCF-8422-44E1-02BF-6C068FF11BB6}"/>
                </a:ext>
              </a:extLst>
            </p:cNvPr>
            <p:cNvSpPr txBox="1"/>
            <p:nvPr/>
          </p:nvSpPr>
          <p:spPr>
            <a:xfrm>
              <a:off x="611491" y="4025520"/>
              <a:ext cx="2285999" cy="1378839"/>
            </a:xfrm>
            <a:prstGeom prst="rect">
              <a:avLst/>
            </a:prstGeom>
            <a:noFill/>
          </p:spPr>
          <p:txBody>
            <a:bodyPr wrap="square" lIns="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NLP and image analysis techniques can be used to extract features that can be used for disinformation detection: </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the sentiment of a post</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the use of emotional language</a:t>
              </a:r>
            </a:p>
            <a:p>
              <a:pPr marL="137160" indent="-137160">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the presence of specific objects on an image</a:t>
              </a:r>
            </a:p>
          </p:txBody>
        </p:sp>
      </p:grpSp>
      <p:grpSp>
        <p:nvGrpSpPr>
          <p:cNvPr id="8" name="Group 7">
            <a:extLst>
              <a:ext uri="{FF2B5EF4-FFF2-40B4-BE49-F238E27FC236}">
                <a16:creationId xmlns:a16="http://schemas.microsoft.com/office/drawing/2014/main" id="{2F542DEE-B725-68DF-00AD-AB9CBD448454}"/>
              </a:ext>
            </a:extLst>
          </p:cNvPr>
          <p:cNvGrpSpPr/>
          <p:nvPr/>
        </p:nvGrpSpPr>
        <p:grpSpPr>
          <a:xfrm>
            <a:off x="3538766" y="3435584"/>
            <a:ext cx="2293630" cy="1697932"/>
            <a:chOff x="3538766" y="3435584"/>
            <a:chExt cx="2293630" cy="1697932"/>
          </a:xfrm>
        </p:grpSpPr>
        <p:sp>
          <p:nvSpPr>
            <p:cNvPr id="22" name="Rectangle: Rounded Corners 21">
              <a:extLst>
                <a:ext uri="{FF2B5EF4-FFF2-40B4-BE49-F238E27FC236}">
                  <a16:creationId xmlns:a16="http://schemas.microsoft.com/office/drawing/2014/main" id="{ED4FE787-B53D-F11F-1632-EFF1BCA138A8}"/>
                </a:ext>
              </a:extLst>
            </p:cNvPr>
            <p:cNvSpPr/>
            <p:nvPr/>
          </p:nvSpPr>
          <p:spPr>
            <a:xfrm>
              <a:off x="3546396"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MACHINE LEARNING MODELS</a:t>
              </a:r>
            </a:p>
          </p:txBody>
        </p:sp>
        <p:sp>
          <p:nvSpPr>
            <p:cNvPr id="36" name="TextBox 35">
              <a:extLst>
                <a:ext uri="{FF2B5EF4-FFF2-40B4-BE49-F238E27FC236}">
                  <a16:creationId xmlns:a16="http://schemas.microsoft.com/office/drawing/2014/main" id="{A6E1F491-6451-B533-A61A-31FCC675253A}"/>
                </a:ext>
              </a:extLst>
            </p:cNvPr>
            <p:cNvSpPr txBox="1"/>
            <p:nvPr/>
          </p:nvSpPr>
          <p:spPr>
            <a:xfrm>
              <a:off x="3538766" y="4025520"/>
              <a:ext cx="2293630" cy="1107996"/>
            </a:xfrm>
            <a:prstGeom prst="rect">
              <a:avLst/>
            </a:prstGeom>
            <a:noFill/>
          </p:spPr>
          <p:txBody>
            <a:bodyPr wrap="square" lIns="0">
              <a:spAutoFit/>
            </a:bodyPr>
            <a:lstStyle/>
            <a:p>
              <a:pPr algn="l"/>
              <a:r>
                <a:rPr lang="en-US" sz="1100" dirty="0">
                  <a:latin typeface="Open Sans" panose="020B0606030504020204" pitchFamily="34" charset="0"/>
                  <a:ea typeface="Open Sans" panose="020B0606030504020204" pitchFamily="34" charset="0"/>
                  <a:cs typeface="Open Sans" panose="020B0606030504020204" pitchFamily="34" charset="0"/>
                </a:rPr>
                <a:t>Machine learning models trained on extracted features can classify posts as disinformation or not. They can use supervised or unsupervised learning techniques.</a:t>
              </a:r>
            </a:p>
          </p:txBody>
        </p:sp>
      </p:grpSp>
      <p:grpSp>
        <p:nvGrpSpPr>
          <p:cNvPr id="9" name="Group 8">
            <a:extLst>
              <a:ext uri="{FF2B5EF4-FFF2-40B4-BE49-F238E27FC236}">
                <a16:creationId xmlns:a16="http://schemas.microsoft.com/office/drawing/2014/main" id="{64E740D9-A930-8F86-6C26-578E0B79C685}"/>
              </a:ext>
            </a:extLst>
          </p:cNvPr>
          <p:cNvGrpSpPr/>
          <p:nvPr/>
        </p:nvGrpSpPr>
        <p:grpSpPr>
          <a:xfrm>
            <a:off x="6307308" y="3435584"/>
            <a:ext cx="2651760" cy="1528655"/>
            <a:chOff x="6307308" y="3435584"/>
            <a:chExt cx="2651760" cy="1528655"/>
          </a:xfrm>
        </p:grpSpPr>
        <p:sp>
          <p:nvSpPr>
            <p:cNvPr id="23" name="Rectangle: Rounded Corners 22">
              <a:extLst>
                <a:ext uri="{FF2B5EF4-FFF2-40B4-BE49-F238E27FC236}">
                  <a16:creationId xmlns:a16="http://schemas.microsoft.com/office/drawing/2014/main" id="{A7641B08-CCAA-C4C4-2E7A-A5519F475FDC}"/>
                </a:ext>
              </a:extLst>
            </p:cNvPr>
            <p:cNvSpPr/>
            <p:nvPr/>
          </p:nvSpPr>
          <p:spPr>
            <a:xfrm>
              <a:off x="6307308" y="343558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POST PROCESSING</a:t>
              </a:r>
            </a:p>
          </p:txBody>
        </p:sp>
        <p:sp>
          <p:nvSpPr>
            <p:cNvPr id="38" name="TextBox 37">
              <a:extLst>
                <a:ext uri="{FF2B5EF4-FFF2-40B4-BE49-F238E27FC236}">
                  <a16:creationId xmlns:a16="http://schemas.microsoft.com/office/drawing/2014/main" id="{B6282F23-53DF-0618-50FA-F283D1B39EC4}"/>
                </a:ext>
              </a:extLst>
            </p:cNvPr>
            <p:cNvSpPr txBox="1"/>
            <p:nvPr/>
          </p:nvSpPr>
          <p:spPr>
            <a:xfrm>
              <a:off x="6340436" y="4025520"/>
              <a:ext cx="2618629" cy="938719"/>
            </a:xfrm>
            <a:prstGeom prst="rect">
              <a:avLst/>
            </a:prstGeom>
            <a:noFill/>
          </p:spPr>
          <p:txBody>
            <a:bodyPr wrap="square" lIns="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Post-processing techniques can refine results after post classification. Disinformation posts can be cross-checked with other sources for accuracy.</a:t>
              </a:r>
            </a:p>
          </p:txBody>
        </p:sp>
      </p:grpSp>
      <p:grpSp>
        <p:nvGrpSpPr>
          <p:cNvPr id="10" name="Group 9">
            <a:extLst>
              <a:ext uri="{FF2B5EF4-FFF2-40B4-BE49-F238E27FC236}">
                <a16:creationId xmlns:a16="http://schemas.microsoft.com/office/drawing/2014/main" id="{73FEBC98-2CF3-D66F-3F6D-E0513968DFDC}"/>
              </a:ext>
            </a:extLst>
          </p:cNvPr>
          <p:cNvGrpSpPr/>
          <p:nvPr/>
        </p:nvGrpSpPr>
        <p:grpSpPr>
          <a:xfrm>
            <a:off x="9450215" y="3435584"/>
            <a:ext cx="2385055" cy="1528655"/>
            <a:chOff x="9450215" y="3435584"/>
            <a:chExt cx="2385055" cy="1528655"/>
          </a:xfrm>
        </p:grpSpPr>
        <p:sp>
          <p:nvSpPr>
            <p:cNvPr id="24" name="Rectangle: Rounded Corners 23">
              <a:extLst>
                <a:ext uri="{FF2B5EF4-FFF2-40B4-BE49-F238E27FC236}">
                  <a16:creationId xmlns:a16="http://schemas.microsoft.com/office/drawing/2014/main" id="{0086D03B-120B-09ED-5881-C8CB2A389660}"/>
                </a:ext>
              </a:extLst>
            </p:cNvPr>
            <p:cNvSpPr/>
            <p:nvPr/>
          </p:nvSpPr>
          <p:spPr>
            <a:xfrm>
              <a:off x="9450216" y="3435584"/>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VISUALIZATION &amp; REPORTING</a:t>
              </a:r>
            </a:p>
          </p:txBody>
        </p:sp>
        <p:sp>
          <p:nvSpPr>
            <p:cNvPr id="40" name="TextBox 39">
              <a:extLst>
                <a:ext uri="{FF2B5EF4-FFF2-40B4-BE49-F238E27FC236}">
                  <a16:creationId xmlns:a16="http://schemas.microsoft.com/office/drawing/2014/main" id="{4CF3B5A1-2E10-5B61-2CFF-275B02DCA5EA}"/>
                </a:ext>
              </a:extLst>
            </p:cNvPr>
            <p:cNvSpPr txBox="1"/>
            <p:nvPr/>
          </p:nvSpPr>
          <p:spPr>
            <a:xfrm>
              <a:off x="9450215" y="4025520"/>
              <a:ext cx="2385055" cy="938719"/>
            </a:xfrm>
            <a:prstGeom prst="rect">
              <a:avLst/>
            </a:prstGeom>
            <a:noFill/>
          </p:spPr>
          <p:txBody>
            <a:bodyPr wrap="square" lIns="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Results can be visualized and reported through dashboards or reports showing the number and types of disinformation posts and other relevant metrics.</a:t>
              </a:r>
            </a:p>
          </p:txBody>
        </p:sp>
      </p:grpSp>
    </p:spTree>
    <p:extLst>
      <p:ext uri="{BB962C8B-B14F-4D97-AF65-F5344CB8AC3E}">
        <p14:creationId xmlns:p14="http://schemas.microsoft.com/office/powerpoint/2010/main" val="260846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B2B2A-83E5-5500-CC5D-B069547B5952}"/>
              </a:ext>
            </a:extLst>
          </p:cNvPr>
          <p:cNvSpPr>
            <a:spLocks noGrp="1"/>
          </p:cNvSpPr>
          <p:nvPr>
            <p:ph type="title"/>
          </p:nvPr>
        </p:nvSpPr>
        <p:spPr/>
        <p:txBody>
          <a:bodyPr/>
          <a:lstStyle/>
          <a:p>
            <a:r>
              <a:rPr lang="en-US"/>
              <a:t>High-level Architecture Steps</a:t>
            </a:r>
          </a:p>
        </p:txBody>
      </p:sp>
      <p:sp>
        <p:nvSpPr>
          <p:cNvPr id="16" name="Rectangle: Rounded Corners 15">
            <a:extLst>
              <a:ext uri="{FF2B5EF4-FFF2-40B4-BE49-F238E27FC236}">
                <a16:creationId xmlns:a16="http://schemas.microsoft.com/office/drawing/2014/main" id="{832BCC03-4AEA-24F1-798D-BFF8FC0617E4}"/>
              </a:ext>
            </a:extLst>
          </p:cNvPr>
          <p:cNvSpPr/>
          <p:nvPr/>
        </p:nvSpPr>
        <p:spPr>
          <a:xfrm>
            <a:off x="-11716727"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roxima Nova Black" panose="02000506030000020004" pitchFamily="2" charset="0"/>
              </a:rPr>
              <a:t>DATA COLLECTION</a:t>
            </a:r>
          </a:p>
        </p:txBody>
      </p:sp>
      <p:sp>
        <p:nvSpPr>
          <p:cNvPr id="17" name="Rectangle: Rounded Corners 16">
            <a:extLst>
              <a:ext uri="{FF2B5EF4-FFF2-40B4-BE49-F238E27FC236}">
                <a16:creationId xmlns:a16="http://schemas.microsoft.com/office/drawing/2014/main" id="{A550A5CE-EF80-DE82-7BD8-A5BB0BFD76FC}"/>
              </a:ext>
            </a:extLst>
          </p:cNvPr>
          <p:cNvSpPr/>
          <p:nvPr/>
        </p:nvSpPr>
        <p:spPr>
          <a:xfrm>
            <a:off x="-6020911" y="132556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NATURAL LANGUAGE PROCESSING (NLP)</a:t>
            </a:r>
          </a:p>
        </p:txBody>
      </p:sp>
      <p:sp>
        <p:nvSpPr>
          <p:cNvPr id="18" name="Rectangle: Rounded Corners 17">
            <a:extLst>
              <a:ext uri="{FF2B5EF4-FFF2-40B4-BE49-F238E27FC236}">
                <a16:creationId xmlns:a16="http://schemas.microsoft.com/office/drawing/2014/main" id="{3416D3E8-43BB-8E9A-C0DC-29F88001182A}"/>
              </a:ext>
            </a:extLst>
          </p:cNvPr>
          <p:cNvSpPr/>
          <p:nvPr/>
        </p:nvSpPr>
        <p:spPr>
          <a:xfrm>
            <a:off x="-8781823"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roxima Nova Black" panose="02000506030000020004" pitchFamily="2" charset="0"/>
              </a:rPr>
              <a:t>PREPROCESSING</a:t>
            </a:r>
          </a:p>
        </p:txBody>
      </p:sp>
      <p:sp>
        <p:nvSpPr>
          <p:cNvPr id="19" name="Rectangle: Rounded Corners 18">
            <a:extLst>
              <a:ext uri="{FF2B5EF4-FFF2-40B4-BE49-F238E27FC236}">
                <a16:creationId xmlns:a16="http://schemas.microsoft.com/office/drawing/2014/main" id="{186BC565-24C1-C7F1-B604-5AC70C20EDE7}"/>
              </a:ext>
            </a:extLst>
          </p:cNvPr>
          <p:cNvSpPr/>
          <p:nvPr/>
        </p:nvSpPr>
        <p:spPr>
          <a:xfrm>
            <a:off x="-2778949"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IMAGE &amp; VIDEO ANALYSIS</a:t>
            </a:r>
          </a:p>
        </p:txBody>
      </p:sp>
      <p:sp>
        <p:nvSpPr>
          <p:cNvPr id="21" name="Rectangle: Rounded Corners 20">
            <a:extLst>
              <a:ext uri="{FF2B5EF4-FFF2-40B4-BE49-F238E27FC236}">
                <a16:creationId xmlns:a16="http://schemas.microsoft.com/office/drawing/2014/main" id="{96BB9AD4-9E09-8598-9C10-3AF782BBFCE3}"/>
              </a:ext>
            </a:extLst>
          </p:cNvPr>
          <p:cNvSpPr/>
          <p:nvPr/>
        </p:nvSpPr>
        <p:spPr>
          <a:xfrm>
            <a:off x="12401831"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FEATURE EXTRACTION</a:t>
            </a:r>
          </a:p>
        </p:txBody>
      </p:sp>
      <p:sp>
        <p:nvSpPr>
          <p:cNvPr id="22" name="Rectangle: Rounded Corners 21">
            <a:extLst>
              <a:ext uri="{FF2B5EF4-FFF2-40B4-BE49-F238E27FC236}">
                <a16:creationId xmlns:a16="http://schemas.microsoft.com/office/drawing/2014/main" id="{ED4FE787-B53D-F11F-1632-EFF1BCA138A8}"/>
              </a:ext>
            </a:extLst>
          </p:cNvPr>
          <p:cNvSpPr/>
          <p:nvPr/>
        </p:nvSpPr>
        <p:spPr>
          <a:xfrm>
            <a:off x="15336735"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MACHINE LEARNING MODELS</a:t>
            </a:r>
          </a:p>
        </p:txBody>
      </p:sp>
      <p:sp>
        <p:nvSpPr>
          <p:cNvPr id="23" name="Rectangle: Rounded Corners 22">
            <a:extLst>
              <a:ext uri="{FF2B5EF4-FFF2-40B4-BE49-F238E27FC236}">
                <a16:creationId xmlns:a16="http://schemas.microsoft.com/office/drawing/2014/main" id="{A7641B08-CCAA-C4C4-2E7A-A5519F475FDC}"/>
              </a:ext>
            </a:extLst>
          </p:cNvPr>
          <p:cNvSpPr/>
          <p:nvPr/>
        </p:nvSpPr>
        <p:spPr>
          <a:xfrm>
            <a:off x="18097647" y="343558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roxima Nova Black" panose="02000506030000020004" pitchFamily="2" charset="0"/>
              </a:rPr>
              <a:t>POST PROCESSING</a:t>
            </a:r>
          </a:p>
        </p:txBody>
      </p:sp>
      <p:sp>
        <p:nvSpPr>
          <p:cNvPr id="24" name="Rectangle: Rounded Corners 23">
            <a:extLst>
              <a:ext uri="{FF2B5EF4-FFF2-40B4-BE49-F238E27FC236}">
                <a16:creationId xmlns:a16="http://schemas.microsoft.com/office/drawing/2014/main" id="{0086D03B-120B-09ED-5881-C8CB2A389660}"/>
              </a:ext>
            </a:extLst>
          </p:cNvPr>
          <p:cNvSpPr/>
          <p:nvPr/>
        </p:nvSpPr>
        <p:spPr>
          <a:xfrm>
            <a:off x="21240555" y="3435584"/>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100">
                <a:latin typeface="Proxima Nova Black" panose="02000506030000020004" pitchFamily="2" charset="0"/>
              </a:rPr>
              <a:t>VISUALIZATION &amp; REPORTING</a:t>
            </a:r>
          </a:p>
        </p:txBody>
      </p:sp>
      <p:pic>
        <p:nvPicPr>
          <p:cNvPr id="4" name="Picture 3" descr="Diagram&#10;&#10;Description automatically generated">
            <a:extLst>
              <a:ext uri="{FF2B5EF4-FFF2-40B4-BE49-F238E27FC236}">
                <a16:creationId xmlns:a16="http://schemas.microsoft.com/office/drawing/2014/main" id="{38FC0C70-0CE8-1F3B-5376-5AEB4A30E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839660"/>
            <a:ext cx="4971393" cy="4345024"/>
          </a:xfrm>
          <a:prstGeom prst="rect">
            <a:avLst/>
          </a:prstGeom>
        </p:spPr>
      </p:pic>
      <p:grpSp>
        <p:nvGrpSpPr>
          <p:cNvPr id="31" name="Google Shape;2696;p84">
            <a:extLst>
              <a:ext uri="{FF2B5EF4-FFF2-40B4-BE49-F238E27FC236}">
                <a16:creationId xmlns:a16="http://schemas.microsoft.com/office/drawing/2014/main" id="{1AD1A5D1-7AA6-BF6B-0BB2-5BEAAC09D42C}"/>
              </a:ext>
            </a:extLst>
          </p:cNvPr>
          <p:cNvGrpSpPr/>
          <p:nvPr/>
        </p:nvGrpSpPr>
        <p:grpSpPr>
          <a:xfrm rot="10800000">
            <a:off x="5499101" y="2852287"/>
            <a:ext cx="1193799" cy="1153427"/>
            <a:chOff x="3729467" y="2889422"/>
            <a:chExt cx="419153" cy="404977"/>
          </a:xfrm>
        </p:grpSpPr>
        <p:sp>
          <p:nvSpPr>
            <p:cNvPr id="33" name="Google Shape;2697;p84">
              <a:extLst>
                <a:ext uri="{FF2B5EF4-FFF2-40B4-BE49-F238E27FC236}">
                  <a16:creationId xmlns:a16="http://schemas.microsoft.com/office/drawing/2014/main" id="{8613FB7A-D87A-F84D-8BC2-1A4A75D14E90}"/>
                </a:ext>
              </a:extLst>
            </p:cNvPr>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98;p84">
              <a:extLst>
                <a:ext uri="{FF2B5EF4-FFF2-40B4-BE49-F238E27FC236}">
                  <a16:creationId xmlns:a16="http://schemas.microsoft.com/office/drawing/2014/main" id="{DA460245-D614-5B8F-44DE-AE010ED0EDAD}"/>
                </a:ext>
              </a:extLst>
            </p:cNvPr>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99;p84">
              <a:extLst>
                <a:ext uri="{FF2B5EF4-FFF2-40B4-BE49-F238E27FC236}">
                  <a16:creationId xmlns:a16="http://schemas.microsoft.com/office/drawing/2014/main" id="{D55F5B75-0877-A987-BD3B-F46C982635EC}"/>
                </a:ext>
              </a:extLst>
            </p:cNvPr>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00;p84">
              <a:extLst>
                <a:ext uri="{FF2B5EF4-FFF2-40B4-BE49-F238E27FC236}">
                  <a16:creationId xmlns:a16="http://schemas.microsoft.com/office/drawing/2014/main" id="{7A344FF9-EFD1-D524-170C-BE482F493186}"/>
                </a:ext>
              </a:extLst>
            </p:cNvPr>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1;p84">
              <a:extLst>
                <a:ext uri="{FF2B5EF4-FFF2-40B4-BE49-F238E27FC236}">
                  <a16:creationId xmlns:a16="http://schemas.microsoft.com/office/drawing/2014/main" id="{ADEA2F15-4F77-634B-68F1-DD53D45161BD}"/>
                </a:ext>
              </a:extLst>
            </p:cNvPr>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02;p84">
              <a:extLst>
                <a:ext uri="{FF2B5EF4-FFF2-40B4-BE49-F238E27FC236}">
                  <a16:creationId xmlns:a16="http://schemas.microsoft.com/office/drawing/2014/main" id="{2DB79197-E89C-CBE7-283B-7984A5614DDC}"/>
                </a:ext>
              </a:extLst>
            </p:cNvPr>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03;p84">
              <a:extLst>
                <a:ext uri="{FF2B5EF4-FFF2-40B4-BE49-F238E27FC236}">
                  <a16:creationId xmlns:a16="http://schemas.microsoft.com/office/drawing/2014/main" id="{6AA65B92-0594-0E06-544A-C250951B81A5}"/>
                </a:ext>
              </a:extLst>
            </p:cNvPr>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807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a:prstGeom prst="rect">
            <a:avLst/>
          </a:prstGeom>
        </p:spPr>
        <p:txBody>
          <a:bodyPr/>
          <a:lstStyle/>
          <a:p>
            <a:r>
              <a:rPr lang="en-GB" b="1" i="0" u="none" strike="noStrike" dirty="0" err="1">
                <a:solidFill>
                  <a:srgbClr val="24292F"/>
                </a:solidFill>
                <a:effectLst/>
                <a:latin typeface="-apple-system"/>
              </a:rPr>
              <a:t>DisInformation</a:t>
            </a:r>
            <a:r>
              <a:rPr lang="en-GB" b="1" i="0" u="none" strike="noStrike" dirty="0">
                <a:solidFill>
                  <a:srgbClr val="24292F"/>
                </a:solidFill>
                <a:effectLst/>
                <a:latin typeface="-apple-system"/>
              </a:rPr>
              <a:t> Detector by Valkyrie-2</a:t>
            </a:r>
            <a:endParaRPr lang="en-UA" dirty="0"/>
          </a:p>
        </p:txBody>
      </p:sp>
      <p:pic>
        <p:nvPicPr>
          <p:cNvPr id="9" name="Picture 8" descr="Diagram&#10;&#10;Description automatically generated">
            <a:extLst>
              <a:ext uri="{FF2B5EF4-FFF2-40B4-BE49-F238E27FC236}">
                <a16:creationId xmlns:a16="http://schemas.microsoft.com/office/drawing/2014/main" id="{9E7B6325-3058-DE52-4D25-A4F47070D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4" y="2228963"/>
            <a:ext cx="4971393" cy="4345024"/>
          </a:xfrm>
          <a:prstGeom prst="rect">
            <a:avLst/>
          </a:prstGeom>
        </p:spPr>
      </p:pic>
      <p:sp>
        <p:nvSpPr>
          <p:cNvPr id="10" name="TextBox 9">
            <a:extLst>
              <a:ext uri="{FF2B5EF4-FFF2-40B4-BE49-F238E27FC236}">
                <a16:creationId xmlns:a16="http://schemas.microsoft.com/office/drawing/2014/main" id="{AF50B8A1-D1AF-B3D4-D6C0-0E7B5046F29A}"/>
              </a:ext>
            </a:extLst>
          </p:cNvPr>
          <p:cNvSpPr txBox="1"/>
          <p:nvPr/>
        </p:nvSpPr>
        <p:spPr>
          <a:xfrm>
            <a:off x="-96453" y="2219223"/>
            <a:ext cx="2495555" cy="369332"/>
          </a:xfrm>
          <a:prstGeom prst="rect">
            <a:avLst/>
          </a:prstGeom>
          <a:noFill/>
        </p:spPr>
        <p:txBody>
          <a:bodyPr wrap="none" rtlCol="0">
            <a:spAutoFit/>
          </a:bodyPr>
          <a:lstStyle/>
          <a:p>
            <a:r>
              <a:rPr lang="en-UA" dirty="0"/>
              <a:t>Process flow with details</a:t>
            </a:r>
          </a:p>
        </p:txBody>
      </p:sp>
      <p:sp>
        <p:nvSpPr>
          <p:cNvPr id="12" name="TextBox 11">
            <a:extLst>
              <a:ext uri="{FF2B5EF4-FFF2-40B4-BE49-F238E27FC236}">
                <a16:creationId xmlns:a16="http://schemas.microsoft.com/office/drawing/2014/main" id="{D3EA39AB-178E-1FEA-8E0B-BC2D61A17B53}"/>
              </a:ext>
            </a:extLst>
          </p:cNvPr>
          <p:cNvSpPr txBox="1"/>
          <p:nvPr/>
        </p:nvSpPr>
        <p:spPr>
          <a:xfrm>
            <a:off x="5010532" y="1077242"/>
            <a:ext cx="5827917" cy="1600438"/>
          </a:xfrm>
          <a:prstGeom prst="rect">
            <a:avLst/>
          </a:prstGeom>
          <a:noFill/>
        </p:spPr>
        <p:txBody>
          <a:bodyPr wrap="square">
            <a:spAutoFit/>
          </a:bodyPr>
          <a:lstStyle/>
          <a:p>
            <a:r>
              <a:rPr lang="en-GB" sz="1400" dirty="0">
                <a:solidFill>
                  <a:srgbClr val="24292F"/>
                </a:solidFill>
                <a:latin typeface="-apple-system"/>
              </a:rPr>
              <a:t>The detector</a:t>
            </a:r>
            <a:r>
              <a:rPr lang="en-GB" sz="1400" b="0" i="0" u="none" strike="noStrike" dirty="0">
                <a:solidFill>
                  <a:srgbClr val="24292F"/>
                </a:solidFill>
                <a:effectLst/>
                <a:latin typeface="-apple-system"/>
              </a:rPr>
              <a:t> is a machine learning-based system that is designed to identify dis/misinformation in social media data including:</a:t>
            </a:r>
          </a:p>
          <a:p>
            <a:pPr marL="342900" indent="-342900">
              <a:buAutoNum type="arabicPeriod"/>
            </a:pPr>
            <a:r>
              <a:rPr lang="en-GB" sz="1400" dirty="0">
                <a:solidFill>
                  <a:srgbClr val="24292F"/>
                </a:solidFill>
                <a:latin typeface="-apple-system"/>
              </a:rPr>
              <a:t>metadata/feature extraction from text data by applying ML models</a:t>
            </a:r>
          </a:p>
          <a:p>
            <a:pPr marL="342900" indent="-342900">
              <a:buAutoNum type="arabicPeriod"/>
            </a:pPr>
            <a:r>
              <a:rPr lang="en-GB" sz="1400" b="0" i="0" u="none" strike="noStrike" dirty="0">
                <a:solidFill>
                  <a:srgbClr val="24292F"/>
                </a:solidFill>
                <a:effectLst/>
                <a:latin typeface="-apple-system"/>
              </a:rPr>
              <a:t>Utilize relations with graph DB</a:t>
            </a:r>
          </a:p>
          <a:p>
            <a:pPr marL="342900" indent="-342900">
              <a:buAutoNum type="arabicPeriod"/>
            </a:pPr>
            <a:r>
              <a:rPr lang="en-GB" sz="1400" dirty="0">
                <a:solidFill>
                  <a:srgbClr val="24292F"/>
                </a:solidFill>
                <a:latin typeface="-apple-system"/>
              </a:rPr>
              <a:t>Storing metadata for analytic purposes and building the final model with PostgreSQL</a:t>
            </a:r>
            <a:endParaRPr lang="en-GB" sz="1400" b="0" i="0" u="none" strike="noStrike" dirty="0">
              <a:solidFill>
                <a:srgbClr val="24292F"/>
              </a:solidFill>
              <a:effectLst/>
              <a:latin typeface="-apple-system"/>
            </a:endParaRPr>
          </a:p>
          <a:p>
            <a:pPr marL="342900" indent="-342900">
              <a:buAutoNum type="arabicPeriod"/>
            </a:pPr>
            <a:r>
              <a:rPr lang="en-GB" sz="1400" b="0" i="0" u="none" strike="noStrike" dirty="0">
                <a:solidFill>
                  <a:srgbClr val="24292F"/>
                </a:solidFill>
                <a:effectLst/>
                <a:latin typeface="-apple-system"/>
              </a:rPr>
              <a:t>Interpretability part with BI reports for cover the </a:t>
            </a:r>
            <a:r>
              <a:rPr lang="en-GB" sz="1400" b="1" i="0" u="none" strike="noStrike" dirty="0">
                <a:solidFill>
                  <a:srgbClr val="24292F"/>
                </a:solidFill>
                <a:effectLst/>
                <a:latin typeface="-apple-system"/>
              </a:rPr>
              <a:t>WHY</a:t>
            </a:r>
            <a:r>
              <a:rPr lang="en-GB" sz="1400" i="0" u="none" strike="noStrike" dirty="0">
                <a:solidFill>
                  <a:srgbClr val="24292F"/>
                </a:solidFill>
                <a:effectLst/>
                <a:latin typeface="-apple-system"/>
              </a:rPr>
              <a:t> questions</a:t>
            </a:r>
            <a:endParaRPr lang="en-UA" sz="1400" b="1" dirty="0"/>
          </a:p>
        </p:txBody>
      </p:sp>
      <p:pic>
        <p:nvPicPr>
          <p:cNvPr id="15" name="Picture 14" descr="Graphical user interface&#10;&#10;Description automatically generated">
            <a:extLst>
              <a:ext uri="{FF2B5EF4-FFF2-40B4-BE49-F238E27FC236}">
                <a16:creationId xmlns:a16="http://schemas.microsoft.com/office/drawing/2014/main" id="{CA33DCD7-54C0-C3B1-AFA3-43EEAA776378}"/>
              </a:ext>
            </a:extLst>
          </p:cNvPr>
          <p:cNvPicPr>
            <a:picLocks noChangeAspect="1"/>
          </p:cNvPicPr>
          <p:nvPr/>
        </p:nvPicPr>
        <p:blipFill rotWithShape="1">
          <a:blip r:embed="rId4">
            <a:extLst>
              <a:ext uri="{28A0092B-C50C-407E-A947-70E740481C1C}">
                <a14:useLocalDpi xmlns:a14="http://schemas.microsoft.com/office/drawing/2010/main" val="0"/>
              </a:ext>
            </a:extLst>
          </a:blip>
          <a:srcRect l="4760"/>
          <a:stretch/>
        </p:blipFill>
        <p:spPr>
          <a:xfrm>
            <a:off x="4705044" y="2872814"/>
            <a:ext cx="7486956" cy="1961945"/>
          </a:xfrm>
          <a:prstGeom prst="rect">
            <a:avLst/>
          </a:prstGeom>
        </p:spPr>
      </p:pic>
    </p:spTree>
    <p:extLst>
      <p:ext uri="{BB962C8B-B14F-4D97-AF65-F5344CB8AC3E}">
        <p14:creationId xmlns:p14="http://schemas.microsoft.com/office/powerpoint/2010/main" val="177124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24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4C39A-D150-60F1-98FF-87545A6A87C7}"/>
              </a:ext>
            </a:extLst>
          </p:cNvPr>
          <p:cNvSpPr>
            <a:spLocks noGrp="1"/>
          </p:cNvSpPr>
          <p:nvPr>
            <p:ph idx="1"/>
          </p:nvPr>
        </p:nvSpPr>
        <p:spPr>
          <a:xfrm>
            <a:off x="5251509" y="1555406"/>
            <a:ext cx="6660374" cy="4611457"/>
          </a:xfrm>
        </p:spPr>
        <p:txBody>
          <a:bodyPr/>
          <a:lstStyle/>
          <a:p>
            <a:pPr>
              <a:buClr>
                <a:srgbClr val="0061BF"/>
              </a:buClr>
            </a:pPr>
            <a:r>
              <a:rPr lang="en-US" dirty="0" err="1"/>
              <a:t>DisInformation</a:t>
            </a:r>
            <a:r>
              <a:rPr lang="en-US" dirty="0"/>
              <a:t> Detector is a </a:t>
            </a:r>
            <a:r>
              <a:rPr lang="en-US"/>
              <a:t>machine learning-based</a:t>
            </a:r>
            <a:r>
              <a:rPr lang="en-US" dirty="0"/>
              <a:t> system designed to identify dis/misinformation in social media, including:</a:t>
            </a:r>
            <a:endParaRPr lang="en-US"/>
          </a:p>
          <a:p>
            <a:pPr>
              <a:buClr>
                <a:srgbClr val="0061BF"/>
              </a:buClr>
            </a:pPr>
            <a:r>
              <a:rPr lang="en-US" dirty="0"/>
              <a:t>Extraction of metadata/features from text data by applying ML models</a:t>
            </a:r>
            <a:endParaRPr lang="en-US"/>
          </a:p>
          <a:p>
            <a:pPr>
              <a:buClr>
                <a:srgbClr val="0061BF"/>
              </a:buClr>
            </a:pPr>
            <a:r>
              <a:rPr lang="en-US" dirty="0"/>
              <a:t>Unveiling hidden relations with Neo4j graph DB</a:t>
            </a:r>
            <a:endParaRPr lang="en-US"/>
          </a:p>
          <a:p>
            <a:pPr>
              <a:buClr>
                <a:srgbClr val="0061BF"/>
              </a:buClr>
            </a:pPr>
            <a:r>
              <a:rPr lang="en-US" dirty="0"/>
              <a:t>Storing metadata for analytic purposes in PostgreSQL DB and building the final ML model</a:t>
            </a:r>
            <a:endParaRPr lang="en-US"/>
          </a:p>
          <a:p>
            <a:pPr>
              <a:buClr>
                <a:srgbClr val="0061BF"/>
              </a:buClr>
            </a:pPr>
            <a:r>
              <a:rPr lang="en-US" dirty="0"/>
              <a:t>Interpretability via BI reports to answer the </a:t>
            </a:r>
            <a:r>
              <a:rPr lang="en-US"/>
              <a:t>WHY</a:t>
            </a:r>
            <a:r>
              <a:rPr lang="en-US" dirty="0"/>
              <a:t> questions</a:t>
            </a:r>
            <a:endParaRPr lang="en-US"/>
          </a:p>
        </p:txBody>
      </p:sp>
      <p:sp>
        <p:nvSpPr>
          <p:cNvPr id="3" name="Title 2">
            <a:extLst>
              <a:ext uri="{FF2B5EF4-FFF2-40B4-BE49-F238E27FC236}">
                <a16:creationId xmlns:a16="http://schemas.microsoft.com/office/drawing/2014/main" id="{1FC53CF4-EF33-E62F-E9E5-F8BA62E1447D}"/>
              </a:ext>
            </a:extLst>
          </p:cNvPr>
          <p:cNvSpPr>
            <a:spLocks noGrp="1"/>
          </p:cNvSpPr>
          <p:nvPr>
            <p:ph type="title"/>
          </p:nvPr>
        </p:nvSpPr>
        <p:spPr>
          <a:xfrm>
            <a:off x="780842" y="266085"/>
            <a:ext cx="10939090" cy="504162"/>
          </a:xfrm>
          <a:prstGeom prst="rect">
            <a:avLst/>
          </a:prstGeom>
        </p:spPr>
        <p:txBody>
          <a:bodyPr/>
          <a:lstStyle/>
          <a:p>
            <a:r>
              <a:rPr lang="en-GB" b="1" i="0" u="none" strike="noStrike" dirty="0" err="1">
                <a:effectLst/>
              </a:rPr>
              <a:t>DisInformation</a:t>
            </a:r>
            <a:r>
              <a:rPr lang="en-GB" b="1" i="0" u="none" strike="noStrike" dirty="0">
                <a:effectLst/>
              </a:rPr>
              <a:t> Detector</a:t>
            </a:r>
            <a:endParaRPr lang="en-UA" dirty="0"/>
          </a:p>
        </p:txBody>
      </p:sp>
      <p:pic>
        <p:nvPicPr>
          <p:cNvPr id="9" name="Picture 8" descr="Diagram&#10;&#10;Description automatically generated">
            <a:extLst>
              <a:ext uri="{FF2B5EF4-FFF2-40B4-BE49-F238E27FC236}">
                <a16:creationId xmlns:a16="http://schemas.microsoft.com/office/drawing/2014/main" id="{9E7B6325-3058-DE52-4D25-A4F47070D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17" y="1712777"/>
            <a:ext cx="4971393" cy="4345024"/>
          </a:xfrm>
          <a:prstGeom prst="rect">
            <a:avLst/>
          </a:prstGeom>
        </p:spPr>
      </p:pic>
      <p:sp>
        <p:nvSpPr>
          <p:cNvPr id="10" name="TextBox 9">
            <a:extLst>
              <a:ext uri="{FF2B5EF4-FFF2-40B4-BE49-F238E27FC236}">
                <a16:creationId xmlns:a16="http://schemas.microsoft.com/office/drawing/2014/main" id="{AF50B8A1-D1AF-B3D4-D6C0-0E7B5046F29A}"/>
              </a:ext>
            </a:extLst>
          </p:cNvPr>
          <p:cNvSpPr txBox="1"/>
          <p:nvPr/>
        </p:nvSpPr>
        <p:spPr>
          <a:xfrm>
            <a:off x="174130" y="1343445"/>
            <a:ext cx="3030381" cy="369332"/>
          </a:xfrm>
          <a:prstGeom prst="rect">
            <a:avLst/>
          </a:prstGeom>
          <a:noFill/>
        </p:spPr>
        <p:txBody>
          <a:bodyPr wrap="none" rtlCol="0">
            <a:spAutoFit/>
          </a:bodyPr>
          <a:lstStyle/>
          <a:p>
            <a:r>
              <a:rPr lang="en-UA" b="1">
                <a:latin typeface="Open Sans" panose="020B0606030504020204" pitchFamily="34" charset="0"/>
                <a:ea typeface="Open Sans" panose="020B0606030504020204" pitchFamily="34" charset="0"/>
                <a:cs typeface="Open Sans" panose="020B0606030504020204" pitchFamily="34" charset="0"/>
              </a:rPr>
              <a:t>Process flow with details</a:t>
            </a:r>
          </a:p>
        </p:txBody>
      </p:sp>
      <p:pic>
        <p:nvPicPr>
          <p:cNvPr id="15" name="Picture 14" descr="Graphical user interface&#10;&#10;Description automatically generated">
            <a:extLst>
              <a:ext uri="{FF2B5EF4-FFF2-40B4-BE49-F238E27FC236}">
                <a16:creationId xmlns:a16="http://schemas.microsoft.com/office/drawing/2014/main" id="{CA33DCD7-54C0-C3B1-AFA3-43EEAA776378}"/>
              </a:ext>
            </a:extLst>
          </p:cNvPr>
          <p:cNvPicPr>
            <a:picLocks noChangeAspect="1"/>
          </p:cNvPicPr>
          <p:nvPr/>
        </p:nvPicPr>
        <p:blipFill rotWithShape="1">
          <a:blip r:embed="rId4">
            <a:extLst>
              <a:ext uri="{28A0092B-C50C-407E-A947-70E740481C1C}">
                <a14:useLocalDpi xmlns:a14="http://schemas.microsoft.com/office/drawing/2010/main" val="0"/>
              </a:ext>
            </a:extLst>
          </a:blip>
          <a:srcRect l="4760"/>
          <a:stretch/>
        </p:blipFill>
        <p:spPr>
          <a:xfrm>
            <a:off x="5357497" y="4308159"/>
            <a:ext cx="6676790" cy="1749642"/>
          </a:xfrm>
          <a:prstGeom prst="rect">
            <a:avLst/>
          </a:prstGeom>
        </p:spPr>
      </p:pic>
    </p:spTree>
    <p:extLst>
      <p:ext uri="{BB962C8B-B14F-4D97-AF65-F5344CB8AC3E}">
        <p14:creationId xmlns:p14="http://schemas.microsoft.com/office/powerpoint/2010/main" val="737779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B228B09-F294-7867-C11C-07484518601C}"/>
              </a:ext>
            </a:extLst>
          </p:cNvPr>
          <p:cNvSpPr>
            <a:spLocks noGrp="1"/>
          </p:cNvSpPr>
          <p:nvPr>
            <p:ph idx="1"/>
          </p:nvPr>
        </p:nvSpPr>
        <p:spPr/>
        <p:txBody>
          <a:bodyPr/>
          <a:lstStyle/>
          <a:p>
            <a:pPr marL="0" indent="0">
              <a:buNone/>
            </a:pPr>
            <a:r>
              <a:rPr lang="en-US" dirty="0" err="1"/>
              <a:t>DisInformation</a:t>
            </a:r>
            <a:r>
              <a:rPr lang="en-US" dirty="0"/>
              <a:t> Detector is a machine learning-based system designed to identify dis/misinformation in social media. It uses a state-of-the-art model built using:</a:t>
            </a:r>
          </a:p>
          <a:p>
            <a:pPr>
              <a:buClr>
                <a:srgbClr val="0061BF"/>
              </a:buClr>
            </a:pPr>
            <a:r>
              <a:rPr lang="en-US" dirty="0"/>
              <a:t>Various feature generation techniques, such as sentiment and emotional analysis, named entity recognition, and claim checking</a:t>
            </a:r>
          </a:p>
          <a:p>
            <a:pPr>
              <a:buClr>
                <a:srgbClr val="0061BF"/>
              </a:buClr>
            </a:pPr>
            <a:r>
              <a:rPr lang="en-US" dirty="0"/>
              <a:t>Pre-built Transformer-based models from Hugging Face </a:t>
            </a:r>
          </a:p>
          <a:p>
            <a:pPr>
              <a:buClr>
                <a:srgbClr val="0061BF"/>
              </a:buClr>
            </a:pPr>
            <a:r>
              <a:rPr lang="en-US" dirty="0"/>
              <a:t>Graph analytics in Neo4j</a:t>
            </a:r>
          </a:p>
          <a:p>
            <a:pPr marL="0" indent="0">
              <a:buNone/>
            </a:pPr>
            <a:r>
              <a:rPr lang="en-US" dirty="0"/>
              <a:t>It has a visual dashboard based on </a:t>
            </a:r>
            <a:r>
              <a:rPr lang="en-US" dirty="0" err="1"/>
              <a:t>Metabase</a:t>
            </a:r>
            <a:r>
              <a:rPr lang="en-US" dirty="0"/>
              <a:t> (an open-source BI data visualization tool).</a:t>
            </a:r>
          </a:p>
          <a:p>
            <a:pPr marL="0" indent="0">
              <a:buNone/>
            </a:pPr>
            <a:r>
              <a:rPr lang="en-US" dirty="0"/>
              <a:t>Using graph algorithms such as centralities reveals hidden dependencies via external links and hashtags, identifies influential users and posts, and connects different disinformation "communities". </a:t>
            </a:r>
          </a:p>
          <a:p>
            <a:pPr marL="0" indent="0">
              <a:buNone/>
            </a:pPr>
            <a:r>
              <a:rPr lang="en-US" dirty="0"/>
              <a:t>By combining diverse feature-generation techniques with machine learning algorithms and graph database technologies, </a:t>
            </a:r>
            <a:r>
              <a:rPr lang="en-US" dirty="0" err="1"/>
              <a:t>DisInformation</a:t>
            </a:r>
            <a:r>
              <a:rPr lang="en-US" dirty="0"/>
              <a:t> Detector can detect patterns of disinformation in social media data and generate alerts and reports for further investigation. The system is designed to be highly scalable, flexible, and interoperable, making it suitable for use in a wide range of applications and settings.</a:t>
            </a:r>
          </a:p>
        </p:txBody>
      </p:sp>
      <p:sp>
        <p:nvSpPr>
          <p:cNvPr id="5" name="Title 4">
            <a:extLst>
              <a:ext uri="{FF2B5EF4-FFF2-40B4-BE49-F238E27FC236}">
                <a16:creationId xmlns:a16="http://schemas.microsoft.com/office/drawing/2014/main" id="{CABF4587-2FC6-8CE3-919E-BA553E1FDEAE}"/>
              </a:ext>
            </a:extLst>
          </p:cNvPr>
          <p:cNvSpPr>
            <a:spLocks noGrp="1"/>
          </p:cNvSpPr>
          <p:nvPr>
            <p:ph type="title"/>
          </p:nvPr>
        </p:nvSpPr>
        <p:spPr/>
        <p:txBody>
          <a:bodyPr/>
          <a:lstStyle/>
          <a:p>
            <a:r>
              <a:rPr lang="en-US"/>
              <a:t>Description </a:t>
            </a:r>
          </a:p>
        </p:txBody>
      </p:sp>
    </p:spTree>
    <p:extLst>
      <p:ext uri="{BB962C8B-B14F-4D97-AF65-F5344CB8AC3E}">
        <p14:creationId xmlns:p14="http://schemas.microsoft.com/office/powerpoint/2010/main" val="3947864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B228B09-F294-7867-C11C-07484518601C}"/>
              </a:ext>
            </a:extLst>
          </p:cNvPr>
          <p:cNvSpPr>
            <a:spLocks noGrp="1"/>
          </p:cNvSpPr>
          <p:nvPr>
            <p:ph idx="1"/>
          </p:nvPr>
        </p:nvSpPr>
        <p:spPr/>
        <p:txBody>
          <a:bodyPr/>
          <a:lstStyle/>
          <a:p>
            <a:pPr marL="0" indent="0">
              <a:buNone/>
            </a:pPr>
            <a:br>
              <a:rPr lang="en-GB" sz="1800">
                <a:solidFill>
                  <a:schemeClr val="tx2"/>
                </a:solidFill>
                <a:effectLst/>
                <a:latin typeface="OpenSans" panose="020B0606030504020204" pitchFamily="34" charset="0"/>
              </a:rPr>
            </a:br>
            <a:endParaRPr lang="en-GB">
              <a:solidFill>
                <a:schemeClr val="tx2"/>
              </a:solidFill>
              <a:effectLst/>
            </a:endParaRPr>
          </a:p>
        </p:txBody>
      </p:sp>
      <p:sp>
        <p:nvSpPr>
          <p:cNvPr id="5" name="Title 4">
            <a:extLst>
              <a:ext uri="{FF2B5EF4-FFF2-40B4-BE49-F238E27FC236}">
                <a16:creationId xmlns:a16="http://schemas.microsoft.com/office/drawing/2014/main" id="{CABF4587-2FC6-8CE3-919E-BA553E1FDEAE}"/>
              </a:ext>
            </a:extLst>
          </p:cNvPr>
          <p:cNvSpPr>
            <a:spLocks noGrp="1"/>
          </p:cNvSpPr>
          <p:nvPr>
            <p:ph type="title"/>
          </p:nvPr>
        </p:nvSpPr>
        <p:spPr/>
        <p:txBody>
          <a:bodyPr/>
          <a:lstStyle/>
          <a:p>
            <a:r>
              <a:rPr lang="en-US" err="1"/>
              <a:t>DisInformation</a:t>
            </a:r>
            <a:r>
              <a:rPr lang="en-US"/>
              <a:t> Detector </a:t>
            </a:r>
          </a:p>
        </p:txBody>
      </p:sp>
      <p:sp>
        <p:nvSpPr>
          <p:cNvPr id="2" name="Rectangle: Rounded Corners 15">
            <a:extLst>
              <a:ext uri="{FF2B5EF4-FFF2-40B4-BE49-F238E27FC236}">
                <a16:creationId xmlns:a16="http://schemas.microsoft.com/office/drawing/2014/main" id="{414C2B89-CA82-31FB-C975-3523B3328A58}"/>
              </a:ext>
            </a:extLst>
          </p:cNvPr>
          <p:cNvSpPr/>
          <p:nvPr/>
        </p:nvSpPr>
        <p:spPr>
          <a:xfrm>
            <a:off x="508191" y="1386444"/>
            <a:ext cx="3441526" cy="1758349"/>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EXTRACTION OF METADATA/FEATURES FROM TEXT DATA BY APPLYING ML MODELS </a:t>
            </a:r>
          </a:p>
        </p:txBody>
      </p:sp>
      <p:sp>
        <p:nvSpPr>
          <p:cNvPr id="3" name="Rectangle: Rounded Corners 15">
            <a:extLst>
              <a:ext uri="{FF2B5EF4-FFF2-40B4-BE49-F238E27FC236}">
                <a16:creationId xmlns:a16="http://schemas.microsoft.com/office/drawing/2014/main" id="{5D214D46-96F1-9597-5495-0E11C33C3C98}"/>
              </a:ext>
            </a:extLst>
          </p:cNvPr>
          <p:cNvSpPr/>
          <p:nvPr/>
        </p:nvSpPr>
        <p:spPr>
          <a:xfrm>
            <a:off x="508191" y="4231208"/>
            <a:ext cx="3441525" cy="1758349"/>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Proxima Nova Black" panose="02000506030000020004" pitchFamily="2" charset="0"/>
              </a:rPr>
              <a:t>PROVIDING INTERPRETABILITY VIA BI REPORTS TO ANSWER THE WHY QUESTIONS</a:t>
            </a:r>
            <a:endParaRPr lang="en-US" sz="1400">
              <a:latin typeface="Proxima Nova Black" panose="02000506030000020004" pitchFamily="2" charset="0"/>
            </a:endParaRPr>
          </a:p>
        </p:txBody>
      </p:sp>
      <p:sp>
        <p:nvSpPr>
          <p:cNvPr id="4" name="Rectangle: Rounded Corners 15">
            <a:extLst>
              <a:ext uri="{FF2B5EF4-FFF2-40B4-BE49-F238E27FC236}">
                <a16:creationId xmlns:a16="http://schemas.microsoft.com/office/drawing/2014/main" id="{404FE4F5-823E-9072-B3BF-289BF4F6645B}"/>
              </a:ext>
            </a:extLst>
          </p:cNvPr>
          <p:cNvSpPr/>
          <p:nvPr/>
        </p:nvSpPr>
        <p:spPr>
          <a:xfrm>
            <a:off x="8242283" y="1386444"/>
            <a:ext cx="3441526" cy="1758349"/>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Proxima Nova Black" panose="02000506030000020004" pitchFamily="2" charset="0"/>
              </a:rPr>
              <a:t>UNVEILING HIDDEN RELATIONS WITH NEO4J GRAPH DB </a:t>
            </a:r>
          </a:p>
        </p:txBody>
      </p:sp>
      <p:sp>
        <p:nvSpPr>
          <p:cNvPr id="7" name="Rectangle: Rounded Corners 15">
            <a:extLst>
              <a:ext uri="{FF2B5EF4-FFF2-40B4-BE49-F238E27FC236}">
                <a16:creationId xmlns:a16="http://schemas.microsoft.com/office/drawing/2014/main" id="{2DEDD0FC-5606-192C-E815-B8F6D9A37194}"/>
              </a:ext>
            </a:extLst>
          </p:cNvPr>
          <p:cNvSpPr/>
          <p:nvPr/>
        </p:nvSpPr>
        <p:spPr>
          <a:xfrm>
            <a:off x="8263019" y="4231207"/>
            <a:ext cx="3441526" cy="1758350"/>
          </a:xfrm>
          <a:prstGeom prst="roundRect">
            <a:avLst/>
          </a:prstGeom>
          <a:solidFill>
            <a:srgbClr val="0061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COLLECTING METADATA AND BUILDING THE FINAL ML MODEL</a:t>
            </a:r>
          </a:p>
        </p:txBody>
      </p:sp>
      <p:sp>
        <p:nvSpPr>
          <p:cNvPr id="8" name="Rectangle: Rounded Corners 15">
            <a:extLst>
              <a:ext uri="{FF2B5EF4-FFF2-40B4-BE49-F238E27FC236}">
                <a16:creationId xmlns:a16="http://schemas.microsoft.com/office/drawing/2014/main" id="{6A235928-80B2-28EA-A3A2-BE0F4530999E}"/>
              </a:ext>
            </a:extLst>
          </p:cNvPr>
          <p:cNvSpPr/>
          <p:nvPr/>
        </p:nvSpPr>
        <p:spPr>
          <a:xfrm>
            <a:off x="4375238" y="2261851"/>
            <a:ext cx="3441525" cy="2334298"/>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@JoeBiden is a coward and his administration! They want this war and are encouraging Putin to invade! A president with a brain would have sanctions in place against Russia!! If Biden puts a sanction in place it will be LAME </a:t>
            </a:r>
            <a:r>
              <a:rPr lang="en-US" sz="1400" b="1" dirty="0" err="1">
                <a:latin typeface="Open Sans" panose="020B0606030504020204" pitchFamily="34" charset="0"/>
                <a:ea typeface="Open Sans" panose="020B0606030504020204" pitchFamily="34" charset="0"/>
                <a:cs typeface="Open Sans" panose="020B0606030504020204" pitchFamily="34" charset="0"/>
              </a:rPr>
              <a:t>LAME</a:t>
            </a:r>
            <a:r>
              <a:rPr lang="en-US" sz="1400" b="1" dirty="0">
                <a:latin typeface="Open Sans" panose="020B0606030504020204" pitchFamily="34" charset="0"/>
                <a:ea typeface="Open Sans" panose="020B0606030504020204" pitchFamily="34" charset="0"/>
                <a:cs typeface="Open Sans" panose="020B0606030504020204" pitchFamily="34" charset="0"/>
              </a:rPr>
              <a:t> AND BE TOTALLY INEFFECTIVE! Get this coward out!</a:t>
            </a:r>
          </a:p>
        </p:txBody>
      </p:sp>
    </p:spTree>
    <p:extLst>
      <p:ext uri="{BB962C8B-B14F-4D97-AF65-F5344CB8AC3E}">
        <p14:creationId xmlns:p14="http://schemas.microsoft.com/office/powerpoint/2010/main" val="35196398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B2B2A-83E5-5500-CC5D-B069547B5952}"/>
              </a:ext>
            </a:extLst>
          </p:cNvPr>
          <p:cNvSpPr>
            <a:spLocks noGrp="1"/>
          </p:cNvSpPr>
          <p:nvPr>
            <p:ph type="title"/>
          </p:nvPr>
        </p:nvSpPr>
        <p:spPr/>
        <p:txBody>
          <a:bodyPr/>
          <a:lstStyle/>
          <a:p>
            <a:r>
              <a:rPr lang="en-US"/>
              <a:t>High-level Architecture Steps</a:t>
            </a:r>
          </a:p>
        </p:txBody>
      </p:sp>
      <p:grpSp>
        <p:nvGrpSpPr>
          <p:cNvPr id="31" name="Google Shape;2696;p84">
            <a:extLst>
              <a:ext uri="{FF2B5EF4-FFF2-40B4-BE49-F238E27FC236}">
                <a16:creationId xmlns:a16="http://schemas.microsoft.com/office/drawing/2014/main" id="{1AD1A5D1-7AA6-BF6B-0BB2-5BEAAC09D42C}"/>
              </a:ext>
            </a:extLst>
          </p:cNvPr>
          <p:cNvGrpSpPr/>
          <p:nvPr/>
        </p:nvGrpSpPr>
        <p:grpSpPr>
          <a:xfrm>
            <a:off x="4727848" y="1628800"/>
            <a:ext cx="2651759" cy="2562080"/>
            <a:chOff x="3729467" y="2889422"/>
            <a:chExt cx="419153" cy="404977"/>
          </a:xfrm>
        </p:grpSpPr>
        <p:sp>
          <p:nvSpPr>
            <p:cNvPr id="33" name="Google Shape;2697;p84">
              <a:extLst>
                <a:ext uri="{FF2B5EF4-FFF2-40B4-BE49-F238E27FC236}">
                  <a16:creationId xmlns:a16="http://schemas.microsoft.com/office/drawing/2014/main" id="{8613FB7A-D87A-F84D-8BC2-1A4A75D14E90}"/>
                </a:ext>
              </a:extLst>
            </p:cNvPr>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25400" cap="flat" cmpd="sng">
              <a:solidFill>
                <a:srgbClr val="005BBB">
                  <a:alpha val="9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98;p84">
              <a:extLst>
                <a:ext uri="{FF2B5EF4-FFF2-40B4-BE49-F238E27FC236}">
                  <a16:creationId xmlns:a16="http://schemas.microsoft.com/office/drawing/2014/main" id="{DA460245-D614-5B8F-44DE-AE010ED0EDAD}"/>
                </a:ext>
              </a:extLst>
            </p:cNvPr>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25400" cap="flat" cmpd="sng">
              <a:solidFill>
                <a:srgbClr val="005BBB">
                  <a:alpha val="6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99;p84">
              <a:extLst>
                <a:ext uri="{FF2B5EF4-FFF2-40B4-BE49-F238E27FC236}">
                  <a16:creationId xmlns:a16="http://schemas.microsoft.com/office/drawing/2014/main" id="{D55F5B75-0877-A987-BD3B-F46C982635EC}"/>
                </a:ext>
              </a:extLst>
            </p:cNvPr>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25400" cap="flat" cmpd="sng">
              <a:solidFill>
                <a:srgbClr val="005B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00;p84">
              <a:extLst>
                <a:ext uri="{FF2B5EF4-FFF2-40B4-BE49-F238E27FC236}">
                  <a16:creationId xmlns:a16="http://schemas.microsoft.com/office/drawing/2014/main" id="{7A344FF9-EFD1-D524-170C-BE482F493186}"/>
                </a:ext>
              </a:extLst>
            </p:cNvPr>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25400" cap="flat" cmpd="sng">
              <a:solidFill>
                <a:srgbClr val="005BBB">
                  <a:alpha val="7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1;p84">
              <a:extLst>
                <a:ext uri="{FF2B5EF4-FFF2-40B4-BE49-F238E27FC236}">
                  <a16:creationId xmlns:a16="http://schemas.microsoft.com/office/drawing/2014/main" id="{ADEA2F15-4F77-634B-68F1-DD53D45161BD}"/>
                </a:ext>
              </a:extLst>
            </p:cNvPr>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25400" cap="flat" cmpd="sng">
              <a:solidFill>
                <a:srgbClr val="005BBB">
                  <a:alpha val="8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02;p84">
              <a:extLst>
                <a:ext uri="{FF2B5EF4-FFF2-40B4-BE49-F238E27FC236}">
                  <a16:creationId xmlns:a16="http://schemas.microsoft.com/office/drawing/2014/main" id="{2DB79197-E89C-CBE7-283B-7984A5614DDC}"/>
                </a:ext>
              </a:extLst>
            </p:cNvPr>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25400" cap="flat" cmpd="sng">
              <a:solidFill>
                <a:srgbClr val="005BBB">
                  <a:alpha val="5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03;p84">
              <a:extLst>
                <a:ext uri="{FF2B5EF4-FFF2-40B4-BE49-F238E27FC236}">
                  <a16:creationId xmlns:a16="http://schemas.microsoft.com/office/drawing/2014/main" id="{6AA65B92-0594-0E06-544A-C250951B81A5}"/>
                </a:ext>
              </a:extLst>
            </p:cNvPr>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25400" cap="flat" cmpd="sng">
              <a:solidFill>
                <a:srgbClr val="005BBB">
                  <a:alpha val="4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Straight Connector 27">
            <a:extLst>
              <a:ext uri="{FF2B5EF4-FFF2-40B4-BE49-F238E27FC236}">
                <a16:creationId xmlns:a16="http://schemas.microsoft.com/office/drawing/2014/main" id="{A4F0E447-0EAF-80CC-EDF8-C0AA0CA7B4CB}"/>
              </a:ext>
            </a:extLst>
          </p:cNvPr>
          <p:cNvCxnSpPr>
            <a:cxnSpLocks/>
          </p:cNvCxnSpPr>
          <p:nvPr/>
        </p:nvCxnSpPr>
        <p:spPr>
          <a:xfrm flipV="1">
            <a:off x="6859387" y="1702742"/>
            <a:ext cx="563426" cy="196808"/>
          </a:xfrm>
          <a:prstGeom prst="line">
            <a:avLst/>
          </a:prstGeom>
          <a:ln w="12700">
            <a:solidFill>
              <a:srgbClr val="005BBB"/>
            </a:solidFil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8576F-BA47-4F3D-BD22-DEA34719EBD6}"/>
              </a:ext>
            </a:extLst>
          </p:cNvPr>
          <p:cNvCxnSpPr>
            <a:cxnSpLocks/>
          </p:cNvCxnSpPr>
          <p:nvPr/>
        </p:nvCxnSpPr>
        <p:spPr>
          <a:xfrm>
            <a:off x="7327390" y="2901712"/>
            <a:ext cx="563426" cy="8129"/>
          </a:xfrm>
          <a:prstGeom prst="line">
            <a:avLst/>
          </a:prstGeom>
          <a:ln w="12700">
            <a:solidFill>
              <a:srgbClr val="005BBB">
                <a:alpha val="9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A9992EB-6003-421F-4075-E35B87DEADDD}"/>
              </a:ext>
            </a:extLst>
          </p:cNvPr>
          <p:cNvCxnSpPr>
            <a:cxnSpLocks/>
          </p:cNvCxnSpPr>
          <p:nvPr/>
        </p:nvCxnSpPr>
        <p:spPr>
          <a:xfrm>
            <a:off x="6066952" y="4179280"/>
            <a:ext cx="0" cy="629384"/>
          </a:xfrm>
          <a:prstGeom prst="line">
            <a:avLst/>
          </a:prstGeom>
          <a:ln w="12700">
            <a:solidFill>
              <a:srgbClr val="005BBB">
                <a:alpha val="7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54A5FC-B2D0-E30D-76D5-506B9372DE23}"/>
              </a:ext>
            </a:extLst>
          </p:cNvPr>
          <p:cNvCxnSpPr>
            <a:cxnSpLocks/>
          </p:cNvCxnSpPr>
          <p:nvPr/>
        </p:nvCxnSpPr>
        <p:spPr>
          <a:xfrm flipH="1">
            <a:off x="4255407" y="2917662"/>
            <a:ext cx="515166" cy="0"/>
          </a:xfrm>
          <a:prstGeom prst="line">
            <a:avLst/>
          </a:prstGeom>
          <a:ln w="12700">
            <a:solidFill>
              <a:srgbClr val="005BBB">
                <a:alpha val="5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E421C3-102C-C22B-1579-CD29858CE05D}"/>
              </a:ext>
            </a:extLst>
          </p:cNvPr>
          <p:cNvCxnSpPr>
            <a:cxnSpLocks/>
          </p:cNvCxnSpPr>
          <p:nvPr/>
        </p:nvCxnSpPr>
        <p:spPr>
          <a:xfrm flipH="1">
            <a:off x="4636730" y="3677283"/>
            <a:ext cx="379029" cy="383417"/>
          </a:xfrm>
          <a:prstGeom prst="line">
            <a:avLst/>
          </a:prstGeom>
          <a:ln w="12700">
            <a:solidFill>
              <a:srgbClr val="005BBB">
                <a:alpha val="6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5084969-B760-3756-3039-0A5F59231E8C}"/>
              </a:ext>
            </a:extLst>
          </p:cNvPr>
          <p:cNvCxnSpPr>
            <a:cxnSpLocks/>
          </p:cNvCxnSpPr>
          <p:nvPr/>
        </p:nvCxnSpPr>
        <p:spPr>
          <a:xfrm>
            <a:off x="7105559" y="3633768"/>
            <a:ext cx="492415" cy="302117"/>
          </a:xfrm>
          <a:prstGeom prst="line">
            <a:avLst/>
          </a:prstGeom>
          <a:ln w="12700">
            <a:solidFill>
              <a:srgbClr val="005BBB">
                <a:alpha val="8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73FA89-69B1-C1F9-38D8-B8E4A7CC9944}"/>
              </a:ext>
            </a:extLst>
          </p:cNvPr>
          <p:cNvCxnSpPr>
            <a:cxnSpLocks/>
          </p:cNvCxnSpPr>
          <p:nvPr/>
        </p:nvCxnSpPr>
        <p:spPr>
          <a:xfrm flipH="1" flipV="1">
            <a:off x="4636730" y="1725992"/>
            <a:ext cx="472771" cy="298185"/>
          </a:xfrm>
          <a:prstGeom prst="line">
            <a:avLst/>
          </a:prstGeom>
          <a:ln w="12700">
            <a:solidFill>
              <a:srgbClr val="005BBB">
                <a:alpha val="40000"/>
              </a:srgbClr>
            </a:solidFill>
            <a:tailEnd type="ova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1D837D1-7ED9-330F-5581-264CED0C2738}"/>
              </a:ext>
            </a:extLst>
          </p:cNvPr>
          <p:cNvGrpSpPr/>
          <p:nvPr/>
        </p:nvGrpSpPr>
        <p:grpSpPr>
          <a:xfrm>
            <a:off x="7453300" y="1524638"/>
            <a:ext cx="3028304" cy="1006003"/>
            <a:chOff x="7453300" y="1524638"/>
            <a:chExt cx="3028304" cy="1006003"/>
          </a:xfrm>
        </p:grpSpPr>
        <p:sp>
          <p:nvSpPr>
            <p:cNvPr id="2" name="TextBox 1">
              <a:extLst>
                <a:ext uri="{FF2B5EF4-FFF2-40B4-BE49-F238E27FC236}">
                  <a16:creationId xmlns:a16="http://schemas.microsoft.com/office/drawing/2014/main" id="{71E79BBC-4937-E4B9-B71E-9EC18660C57B}"/>
                </a:ext>
              </a:extLst>
            </p:cNvPr>
            <p:cNvSpPr txBox="1"/>
            <p:nvPr/>
          </p:nvSpPr>
          <p:spPr>
            <a:xfrm>
              <a:off x="7453300" y="1524638"/>
              <a:ext cx="2319866" cy="289246"/>
            </a:xfrm>
            <a:prstGeom prst="rect">
              <a:avLst/>
            </a:prstGeom>
            <a:noFill/>
          </p:spPr>
          <p:txBody>
            <a:bodyPr wrap="none" rtlCol="0">
              <a:spAutoFit/>
            </a:bodyPr>
            <a:lstStyle/>
            <a:p>
              <a:pPr>
                <a:lnSpc>
                  <a:spcPct val="70000"/>
                </a:lnSpc>
              </a:pPr>
              <a:r>
                <a:rPr lang="en-US" b="1">
                  <a:latin typeface="Proxima Nova Black" panose="02000506030000020004" pitchFamily="2" charset="0"/>
                  <a:ea typeface="Open Sans" panose="020B0606030504020204" pitchFamily="34" charset="0"/>
                  <a:cs typeface="Open Sans" panose="020B0606030504020204" pitchFamily="34" charset="0"/>
                </a:rPr>
                <a:t>DATA COLLECTION</a:t>
              </a:r>
              <a:endParaRPr lang="uk-UA" b="1">
                <a:latin typeface="Proxima Nova Black" panose="02000506030000020004" pitchFamily="2" charset="0"/>
                <a:ea typeface="Open Sans" panose="020B0606030504020204" pitchFamily="34" charset="0"/>
                <a:cs typeface="Open Sans" panose="020B0606030504020204" pitchFamily="34" charset="0"/>
              </a:endParaRPr>
            </a:p>
          </p:txBody>
        </p:sp>
        <p:sp>
          <p:nvSpPr>
            <p:cNvPr id="106" name="TextBox 105">
              <a:extLst>
                <a:ext uri="{FF2B5EF4-FFF2-40B4-BE49-F238E27FC236}">
                  <a16:creationId xmlns:a16="http://schemas.microsoft.com/office/drawing/2014/main" id="{F9BB4D6B-4369-75CB-CF05-FCAEB072AAE1}"/>
                </a:ext>
              </a:extLst>
            </p:cNvPr>
            <p:cNvSpPr txBox="1"/>
            <p:nvPr/>
          </p:nvSpPr>
          <p:spPr>
            <a:xfrm>
              <a:off x="7453300" y="1745811"/>
              <a:ext cx="3028304" cy="784830"/>
            </a:xfrm>
            <a:prstGeom prst="rect">
              <a:avLst/>
            </a:prstGeom>
            <a:noFill/>
          </p:spPr>
          <p:txBody>
            <a:bodyPr wrap="square" numCol="2" rtlCol="0">
              <a:spAutoFit/>
            </a:bodyPr>
            <a:lstStyle/>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Links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Get text from post</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Hashtags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Post stats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Likes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Reposts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Username</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Quotes</a:t>
              </a:r>
            </a:p>
            <a:p>
              <a:pPr marL="171450" indent="-171450">
                <a:buClr>
                  <a:srgbClr val="0061BF"/>
                </a:buClr>
                <a:buSzPct val="150000"/>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Mentions</a:t>
              </a:r>
            </a:p>
          </p:txBody>
        </p:sp>
      </p:grpSp>
      <p:grpSp>
        <p:nvGrpSpPr>
          <p:cNvPr id="11" name="Group 10">
            <a:extLst>
              <a:ext uri="{FF2B5EF4-FFF2-40B4-BE49-F238E27FC236}">
                <a16:creationId xmlns:a16="http://schemas.microsoft.com/office/drawing/2014/main" id="{2925027E-DAA2-D605-F328-DA3957D192F0}"/>
              </a:ext>
            </a:extLst>
          </p:cNvPr>
          <p:cNvGrpSpPr/>
          <p:nvPr/>
        </p:nvGrpSpPr>
        <p:grpSpPr>
          <a:xfrm>
            <a:off x="7890816" y="2781286"/>
            <a:ext cx="4033767" cy="1147995"/>
            <a:chOff x="7890816" y="2781286"/>
            <a:chExt cx="4033767" cy="1147995"/>
          </a:xfrm>
        </p:grpSpPr>
        <p:sp>
          <p:nvSpPr>
            <p:cNvPr id="5" name="TextBox 4">
              <a:extLst>
                <a:ext uri="{FF2B5EF4-FFF2-40B4-BE49-F238E27FC236}">
                  <a16:creationId xmlns:a16="http://schemas.microsoft.com/office/drawing/2014/main" id="{C8075750-D39F-4CE3-A260-C68B4CCFE4BF}"/>
                </a:ext>
              </a:extLst>
            </p:cNvPr>
            <p:cNvSpPr txBox="1"/>
            <p:nvPr/>
          </p:nvSpPr>
          <p:spPr>
            <a:xfrm>
              <a:off x="7890816" y="2781286"/>
              <a:ext cx="2741456" cy="289246"/>
            </a:xfrm>
            <a:prstGeom prst="rect">
              <a:avLst/>
            </a:prstGeom>
            <a:noFill/>
          </p:spPr>
          <p:txBody>
            <a:bodyPr wrap="none" rtlCol="0">
              <a:spAutoFit/>
            </a:bodyPr>
            <a:lstStyle/>
            <a:p>
              <a:pPr>
                <a:lnSpc>
                  <a:spcPct val="70000"/>
                </a:lnSpc>
              </a:pPr>
              <a:r>
                <a:rPr lang="en-US" b="1">
                  <a:latin typeface="Proxima Nova Black" panose="02000506030000020004" pitchFamily="2" charset="0"/>
                  <a:ea typeface="Open Sans" panose="020B0606030504020204" pitchFamily="34" charset="0"/>
                  <a:cs typeface="Open Sans" panose="020B0606030504020204" pitchFamily="34" charset="0"/>
                </a:rPr>
                <a:t>TEXT PREPROCESSING</a:t>
              </a:r>
            </a:p>
          </p:txBody>
        </p:sp>
        <p:sp>
          <p:nvSpPr>
            <p:cNvPr id="107" name="TextBox 106">
              <a:extLst>
                <a:ext uri="{FF2B5EF4-FFF2-40B4-BE49-F238E27FC236}">
                  <a16:creationId xmlns:a16="http://schemas.microsoft.com/office/drawing/2014/main" id="{AD8CCA54-66C2-4EC9-B2E2-F686303111F1}"/>
                </a:ext>
              </a:extLst>
            </p:cNvPr>
            <p:cNvSpPr txBox="1"/>
            <p:nvPr/>
          </p:nvSpPr>
          <p:spPr>
            <a:xfrm>
              <a:off x="7890816" y="3005951"/>
              <a:ext cx="1959126" cy="784830"/>
            </a:xfrm>
            <a:prstGeom prst="rect">
              <a:avLst/>
            </a:prstGeom>
            <a:noFill/>
          </p:spPr>
          <p:txBody>
            <a:bodyPr wrap="square" numCol="1"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Topic modelling</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Apply claim-checking</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Preprocess text</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Apply pretrained models for disinformation detection</a:t>
              </a:r>
            </a:p>
          </p:txBody>
        </p:sp>
        <p:sp>
          <p:nvSpPr>
            <p:cNvPr id="109" name="TextBox 108">
              <a:extLst>
                <a:ext uri="{FF2B5EF4-FFF2-40B4-BE49-F238E27FC236}">
                  <a16:creationId xmlns:a16="http://schemas.microsoft.com/office/drawing/2014/main" id="{1752085E-312C-BF63-BE8C-1AE81B23B949}"/>
                </a:ext>
              </a:extLst>
            </p:cNvPr>
            <p:cNvSpPr txBox="1"/>
            <p:nvPr/>
          </p:nvSpPr>
          <p:spPr>
            <a:xfrm>
              <a:off x="9738915" y="3005951"/>
              <a:ext cx="2185668" cy="923330"/>
            </a:xfrm>
            <a:prstGeom prst="rect">
              <a:avLst/>
            </a:prstGeom>
            <a:noFill/>
          </p:spPr>
          <p:txBody>
            <a:bodyPr wrap="square" numCol="1" rtlCol="0">
              <a:spAutoFit/>
            </a:bodyPr>
            <a:lstStyle/>
            <a:p>
              <a:pPr marL="171450" indent="-171450">
                <a:buClr>
                  <a:srgbClr val="0061BF"/>
                </a:buClr>
                <a:buSzPct val="80000"/>
                <a:buFont typeface="Wingdings" panose="05000000000000000000" pitchFamily="2" charset="2"/>
                <a:buChar char="à"/>
              </a:pPr>
              <a:r>
                <a:rPr lang="en-US" sz="900" dirty="0">
                  <a:latin typeface="Open Sans" panose="020B0606030504020204" pitchFamily="34" charset="0"/>
                  <a:ea typeface="Open Sans" panose="020B0606030504020204" pitchFamily="34" charset="0"/>
                  <a:cs typeface="Open Sans" panose="020B0606030504020204" pitchFamily="34" charset="0"/>
                </a:rPr>
                <a:t>Select targeted collection-based on Narrative detection</a:t>
              </a:r>
            </a:p>
            <a:p>
              <a:pPr marL="171450" indent="-171450">
                <a:buClr>
                  <a:srgbClr val="0061BF"/>
                </a:buClr>
                <a:buSzPct val="80000"/>
                <a:buFont typeface="Wingdings" panose="05000000000000000000" pitchFamily="2" charset="2"/>
                <a:buChar char="à"/>
              </a:pPr>
              <a:r>
                <a:rPr lang="en-US" sz="900" dirty="0">
                  <a:latin typeface="Open Sans" panose="020B0606030504020204" pitchFamily="34" charset="0"/>
                  <a:ea typeface="Open Sans" panose="020B0606030504020204" pitchFamily="34" charset="0"/>
                  <a:cs typeface="Open Sans" panose="020B0606030504020204" pitchFamily="34" charset="0"/>
                </a:rPr>
                <a:t>Filter out text without facts</a:t>
              </a:r>
            </a:p>
            <a:p>
              <a:pPr marL="171450" indent="-171450">
                <a:buClr>
                  <a:srgbClr val="0061BF"/>
                </a:buClr>
                <a:buSzPct val="80000"/>
                <a:buFont typeface="Wingdings" panose="05000000000000000000" pitchFamily="2" charset="2"/>
                <a:buChar char="à"/>
              </a:pPr>
              <a:r>
                <a:rPr lang="en-US" sz="900" dirty="0">
                  <a:latin typeface="Open Sans" panose="020B0606030504020204" pitchFamily="34" charset="0"/>
                  <a:ea typeface="Open Sans" panose="020B0606030504020204" pitchFamily="34" charset="0"/>
                  <a:cs typeface="Open Sans" panose="020B0606030504020204" pitchFamily="34" charset="0"/>
                </a:rPr>
                <a:t>Clean text, detect Named entities</a:t>
              </a:r>
            </a:p>
            <a:p>
              <a:pPr marL="171450" indent="-171450">
                <a:buClr>
                  <a:srgbClr val="0061BF"/>
                </a:buClr>
                <a:buSzPct val="80000"/>
                <a:buFont typeface="Wingdings" panose="05000000000000000000" pitchFamily="2" charset="2"/>
                <a:buChar char="à"/>
              </a:pPr>
              <a:r>
                <a:rPr lang="en-US" sz="900" dirty="0">
                  <a:latin typeface="Open Sans" panose="020B0606030504020204" pitchFamily="34" charset="0"/>
                  <a:ea typeface="Open Sans" panose="020B0606030504020204" pitchFamily="34" charset="0"/>
                  <a:cs typeface="Open Sans" panose="020B0606030504020204" pitchFamily="34" charset="0"/>
                </a:rPr>
                <a:t>Get Sentiments, Emotions, Offensive</a:t>
              </a:r>
            </a:p>
          </p:txBody>
        </p:sp>
      </p:grpSp>
      <p:grpSp>
        <p:nvGrpSpPr>
          <p:cNvPr id="12" name="Group 11">
            <a:extLst>
              <a:ext uri="{FF2B5EF4-FFF2-40B4-BE49-F238E27FC236}">
                <a16:creationId xmlns:a16="http://schemas.microsoft.com/office/drawing/2014/main" id="{1A82F481-8FAB-2581-A105-C5148167B100}"/>
              </a:ext>
            </a:extLst>
          </p:cNvPr>
          <p:cNvGrpSpPr/>
          <p:nvPr/>
        </p:nvGrpSpPr>
        <p:grpSpPr>
          <a:xfrm>
            <a:off x="7610598" y="3956227"/>
            <a:ext cx="3028305" cy="918449"/>
            <a:chOff x="7610598" y="3956227"/>
            <a:chExt cx="3028305" cy="918449"/>
          </a:xfrm>
        </p:grpSpPr>
        <p:sp>
          <p:nvSpPr>
            <p:cNvPr id="6" name="TextBox 5">
              <a:extLst>
                <a:ext uri="{FF2B5EF4-FFF2-40B4-BE49-F238E27FC236}">
                  <a16:creationId xmlns:a16="http://schemas.microsoft.com/office/drawing/2014/main" id="{1A1B1B51-7869-498B-DEA9-BE08D63C02EA}"/>
                </a:ext>
              </a:extLst>
            </p:cNvPr>
            <p:cNvSpPr txBox="1"/>
            <p:nvPr/>
          </p:nvSpPr>
          <p:spPr>
            <a:xfrm>
              <a:off x="7610598" y="3956227"/>
              <a:ext cx="2870995" cy="483146"/>
            </a:xfrm>
            <a:prstGeom prst="rect">
              <a:avLst/>
            </a:prstGeom>
            <a:noFill/>
          </p:spPr>
          <p:txBody>
            <a:bodyPr wrap="square" rtlCol="0">
              <a:spAutoFit/>
            </a:bodyPr>
            <a:lstStyle/>
            <a:p>
              <a:pPr>
                <a:lnSpc>
                  <a:spcPct val="70000"/>
                </a:lnSpc>
              </a:pPr>
              <a:r>
                <a:rPr lang="en-US" b="1" dirty="0">
                  <a:latin typeface="Proxima Nova Black" panose="02000506030000020004" pitchFamily="2" charset="0"/>
                  <a:ea typeface="Open Sans" panose="020B0606030504020204" pitchFamily="34" charset="0"/>
                  <a:cs typeface="Open Sans" panose="020B0606030504020204" pitchFamily="34" charset="0"/>
                </a:rPr>
                <a:t>ACCOUNT</a:t>
              </a:r>
            </a:p>
            <a:p>
              <a:pPr>
                <a:lnSpc>
                  <a:spcPct val="70000"/>
                </a:lnSpc>
              </a:pPr>
              <a:r>
                <a:rPr lang="en-US" b="1" dirty="0">
                  <a:latin typeface="Proxima Nova Black" panose="02000506030000020004" pitchFamily="2" charset="0"/>
                  <a:ea typeface="Open Sans" panose="020B0606030504020204" pitchFamily="34" charset="0"/>
                  <a:cs typeface="Open Sans" panose="020B0606030504020204" pitchFamily="34" charset="0"/>
                </a:rPr>
                <a:t>CLASSIFICATION (TBD)</a:t>
              </a:r>
            </a:p>
          </p:txBody>
        </p:sp>
        <p:sp>
          <p:nvSpPr>
            <p:cNvPr id="110" name="TextBox 109">
              <a:extLst>
                <a:ext uri="{FF2B5EF4-FFF2-40B4-BE49-F238E27FC236}">
                  <a16:creationId xmlns:a16="http://schemas.microsoft.com/office/drawing/2014/main" id="{E06B0503-7F2E-18DE-5274-38126A4F7820}"/>
                </a:ext>
              </a:extLst>
            </p:cNvPr>
            <p:cNvSpPr txBox="1"/>
            <p:nvPr/>
          </p:nvSpPr>
          <p:spPr>
            <a:xfrm>
              <a:off x="7610599" y="4366845"/>
              <a:ext cx="3028304" cy="507831"/>
            </a:xfrm>
            <a:prstGeom prst="rect">
              <a:avLst/>
            </a:prstGeom>
            <a:noFill/>
          </p:spPr>
          <p:txBody>
            <a:bodyPr wrap="square" numCol="1"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Heuristic rules, account metadata</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Snorkel for pre-labeling</a:t>
              </a:r>
            </a:p>
            <a:p>
              <a:pPr marL="171450" indent="-171450">
                <a:buClr>
                  <a:srgbClr val="0061BF"/>
                </a:buClr>
                <a:buSzPct val="150000"/>
                <a:buFont typeface="Arial" panose="020B0604020202020204" pitchFamily="34" charset="0"/>
                <a:buChar char="•"/>
              </a:pPr>
              <a:r>
                <a:rPr lang="en-US" sz="900" dirty="0" err="1">
                  <a:latin typeface="Open Sans" panose="020B0606030504020204" pitchFamily="34" charset="0"/>
                  <a:ea typeface="Open Sans" panose="020B0606030504020204" pitchFamily="34" charset="0"/>
                  <a:cs typeface="Open Sans" panose="020B0606030504020204" pitchFamily="34" charset="0"/>
                </a:rPr>
                <a:t>Sklearn</a:t>
              </a:r>
              <a:r>
                <a:rPr lang="en-US" sz="900" dirty="0">
                  <a:latin typeface="Open Sans" panose="020B0606030504020204" pitchFamily="34" charset="0"/>
                  <a:ea typeface="Open Sans" panose="020B0606030504020204" pitchFamily="34" charset="0"/>
                  <a:cs typeface="Open Sans" panose="020B0606030504020204" pitchFamily="34" charset="0"/>
                </a:rPr>
                <a:t> for classifier </a:t>
              </a:r>
            </a:p>
          </p:txBody>
        </p:sp>
      </p:grpSp>
      <p:grpSp>
        <p:nvGrpSpPr>
          <p:cNvPr id="13" name="Group 12">
            <a:extLst>
              <a:ext uri="{FF2B5EF4-FFF2-40B4-BE49-F238E27FC236}">
                <a16:creationId xmlns:a16="http://schemas.microsoft.com/office/drawing/2014/main" id="{537F11CA-E4F8-BF38-F160-473469A68028}"/>
              </a:ext>
            </a:extLst>
          </p:cNvPr>
          <p:cNvGrpSpPr/>
          <p:nvPr/>
        </p:nvGrpSpPr>
        <p:grpSpPr>
          <a:xfrm>
            <a:off x="5009946" y="4905164"/>
            <a:ext cx="2418966" cy="725596"/>
            <a:chOff x="5009946" y="4905164"/>
            <a:chExt cx="2418966" cy="725596"/>
          </a:xfrm>
        </p:grpSpPr>
        <p:sp>
          <p:nvSpPr>
            <p:cNvPr id="7" name="TextBox 6">
              <a:extLst>
                <a:ext uri="{FF2B5EF4-FFF2-40B4-BE49-F238E27FC236}">
                  <a16:creationId xmlns:a16="http://schemas.microsoft.com/office/drawing/2014/main" id="{07B35623-4048-F751-0C77-6133975FC4C7}"/>
                </a:ext>
              </a:extLst>
            </p:cNvPr>
            <p:cNvSpPr txBox="1"/>
            <p:nvPr/>
          </p:nvSpPr>
          <p:spPr>
            <a:xfrm>
              <a:off x="5009946" y="4905164"/>
              <a:ext cx="2170787" cy="289246"/>
            </a:xfrm>
            <a:prstGeom prst="rect">
              <a:avLst/>
            </a:prstGeom>
            <a:noFill/>
          </p:spPr>
          <p:txBody>
            <a:bodyPr wrap="none" rtlCol="0">
              <a:spAutoFit/>
            </a:bodyPr>
            <a:lstStyle/>
            <a:p>
              <a:pPr algn="ctr">
                <a:lnSpc>
                  <a:spcPct val="70000"/>
                </a:lnSpc>
              </a:pPr>
              <a:r>
                <a:rPr lang="en-US" b="1">
                  <a:latin typeface="Proxima Nova Black" panose="02000506030000020004" pitchFamily="2" charset="0"/>
                  <a:ea typeface="Open Sans" panose="020B0606030504020204" pitchFamily="34" charset="0"/>
                  <a:cs typeface="Open Sans" panose="020B0606030504020204" pitchFamily="34" charset="0"/>
                </a:rPr>
                <a:t>BUILDING GRAPH</a:t>
              </a:r>
            </a:p>
          </p:txBody>
        </p:sp>
        <p:sp>
          <p:nvSpPr>
            <p:cNvPr id="111" name="TextBox 110">
              <a:extLst>
                <a:ext uri="{FF2B5EF4-FFF2-40B4-BE49-F238E27FC236}">
                  <a16:creationId xmlns:a16="http://schemas.microsoft.com/office/drawing/2014/main" id="{05C81DC7-8CFA-F4B2-65F1-8FF409837D37}"/>
                </a:ext>
              </a:extLst>
            </p:cNvPr>
            <p:cNvSpPr txBox="1"/>
            <p:nvPr/>
          </p:nvSpPr>
          <p:spPr>
            <a:xfrm>
              <a:off x="5118577" y="5122929"/>
              <a:ext cx="2310335" cy="507831"/>
            </a:xfrm>
            <a:prstGeom prst="rect">
              <a:avLst/>
            </a:prstGeom>
            <a:noFill/>
          </p:spPr>
          <p:txBody>
            <a:bodyPr wrap="square" numCol="1"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Define nodes for users, hashtags, links, named entities</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Use post as relation</a:t>
              </a:r>
            </a:p>
          </p:txBody>
        </p:sp>
      </p:grpSp>
      <p:grpSp>
        <p:nvGrpSpPr>
          <p:cNvPr id="14" name="Group 13">
            <a:extLst>
              <a:ext uri="{FF2B5EF4-FFF2-40B4-BE49-F238E27FC236}">
                <a16:creationId xmlns:a16="http://schemas.microsoft.com/office/drawing/2014/main" id="{A0C97067-6F84-39EA-F71F-E6FDC720F129}"/>
              </a:ext>
            </a:extLst>
          </p:cNvPr>
          <p:cNvGrpSpPr/>
          <p:nvPr/>
        </p:nvGrpSpPr>
        <p:grpSpPr>
          <a:xfrm>
            <a:off x="1231466" y="4280129"/>
            <a:ext cx="3402025" cy="1015562"/>
            <a:chOff x="1231466" y="4280129"/>
            <a:chExt cx="3402025" cy="1015562"/>
          </a:xfrm>
        </p:grpSpPr>
        <p:sp>
          <p:nvSpPr>
            <p:cNvPr id="8" name="TextBox 7">
              <a:extLst>
                <a:ext uri="{FF2B5EF4-FFF2-40B4-BE49-F238E27FC236}">
                  <a16:creationId xmlns:a16="http://schemas.microsoft.com/office/drawing/2014/main" id="{CC675F2B-73A3-E938-16ED-58F04DC6AEA4}"/>
                </a:ext>
              </a:extLst>
            </p:cNvPr>
            <p:cNvSpPr txBox="1"/>
            <p:nvPr/>
          </p:nvSpPr>
          <p:spPr>
            <a:xfrm>
              <a:off x="2246299" y="4280129"/>
              <a:ext cx="2387192" cy="289246"/>
            </a:xfrm>
            <a:prstGeom prst="rect">
              <a:avLst/>
            </a:prstGeom>
            <a:noFill/>
          </p:spPr>
          <p:txBody>
            <a:bodyPr wrap="none" rtlCol="0">
              <a:spAutoFit/>
            </a:bodyPr>
            <a:lstStyle/>
            <a:p>
              <a:pPr algn="ctr">
                <a:lnSpc>
                  <a:spcPct val="70000"/>
                </a:lnSpc>
              </a:pPr>
              <a:r>
                <a:rPr lang="en-US" b="1" dirty="0">
                  <a:latin typeface="Proxima Nova Black" panose="02000506030000020004" pitchFamily="2" charset="0"/>
                  <a:ea typeface="Open Sans" panose="020B0606030504020204" pitchFamily="34" charset="0"/>
                  <a:cs typeface="Open Sans" panose="020B0606030504020204" pitchFamily="34" charset="0"/>
                </a:rPr>
                <a:t>ANALYZING GRAPH</a:t>
              </a:r>
            </a:p>
          </p:txBody>
        </p:sp>
        <p:sp>
          <p:nvSpPr>
            <p:cNvPr id="112" name="TextBox 111">
              <a:extLst>
                <a:ext uri="{FF2B5EF4-FFF2-40B4-BE49-F238E27FC236}">
                  <a16:creationId xmlns:a16="http://schemas.microsoft.com/office/drawing/2014/main" id="{7B295E10-8A43-044D-09C5-F8FF3A2396AC}"/>
                </a:ext>
              </a:extLst>
            </p:cNvPr>
            <p:cNvSpPr txBox="1"/>
            <p:nvPr/>
          </p:nvSpPr>
          <p:spPr>
            <a:xfrm>
              <a:off x="1231466" y="4510861"/>
              <a:ext cx="3291840" cy="784830"/>
            </a:xfrm>
            <a:prstGeom prst="rect">
              <a:avLst/>
            </a:prstGeom>
            <a:noFill/>
          </p:spPr>
          <p:txBody>
            <a:bodyPr wrap="square" numCol="2"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Calculate centralities</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Apply graph vectorization (TBD)</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Filter out nodes with low amount of connection</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Define features based on relations with disinformation links</a:t>
              </a:r>
            </a:p>
            <a:p>
              <a:pPr marL="171450" indent="-171450">
                <a:buClr>
                  <a:srgbClr val="0061BF"/>
                </a:buClr>
                <a:buSzPct val="150000"/>
                <a:buFont typeface="Arial" panose="020B0604020202020204" pitchFamily="34" charset="0"/>
                <a:buChar char="•"/>
              </a:pPr>
              <a:endParaRPr lang="en-US" sz="9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22A89333-D88F-A3B3-4421-FCE5AD39ADD2}"/>
              </a:ext>
            </a:extLst>
          </p:cNvPr>
          <p:cNvGrpSpPr/>
          <p:nvPr/>
        </p:nvGrpSpPr>
        <p:grpSpPr>
          <a:xfrm>
            <a:off x="1307468" y="2728320"/>
            <a:ext cx="3028304" cy="1337719"/>
            <a:chOff x="1307468" y="2728320"/>
            <a:chExt cx="3028304" cy="1337719"/>
          </a:xfrm>
        </p:grpSpPr>
        <p:sp>
          <p:nvSpPr>
            <p:cNvPr id="9" name="TextBox 8">
              <a:extLst>
                <a:ext uri="{FF2B5EF4-FFF2-40B4-BE49-F238E27FC236}">
                  <a16:creationId xmlns:a16="http://schemas.microsoft.com/office/drawing/2014/main" id="{C73C5013-AAAB-492E-E462-A3065663E48A}"/>
                </a:ext>
              </a:extLst>
            </p:cNvPr>
            <p:cNvSpPr txBox="1"/>
            <p:nvPr/>
          </p:nvSpPr>
          <p:spPr>
            <a:xfrm>
              <a:off x="1466082" y="2728320"/>
              <a:ext cx="2763040" cy="483146"/>
            </a:xfrm>
            <a:prstGeom prst="rect">
              <a:avLst/>
            </a:prstGeom>
            <a:noFill/>
          </p:spPr>
          <p:txBody>
            <a:bodyPr wrap="square" rtlCol="0">
              <a:spAutoFit/>
            </a:bodyPr>
            <a:lstStyle/>
            <a:p>
              <a:pPr algn="ctr">
                <a:lnSpc>
                  <a:spcPct val="70000"/>
                </a:lnSpc>
              </a:pPr>
              <a:r>
                <a:rPr lang="en-US" b="1" dirty="0">
                  <a:latin typeface="Proxima Nova Black" panose="02000506030000020004" pitchFamily="2" charset="0"/>
                  <a:ea typeface="Open Sans" panose="020B0606030504020204" pitchFamily="34" charset="0"/>
                  <a:cs typeface="Open Sans" panose="020B0606030504020204" pitchFamily="34" charset="0"/>
                </a:rPr>
                <a:t>BUILD INFERENCE &amp; ESTIMATE IMPACT </a:t>
              </a:r>
            </a:p>
          </p:txBody>
        </p:sp>
        <p:sp>
          <p:nvSpPr>
            <p:cNvPr id="123" name="TextBox 122">
              <a:extLst>
                <a:ext uri="{FF2B5EF4-FFF2-40B4-BE49-F238E27FC236}">
                  <a16:creationId xmlns:a16="http://schemas.microsoft.com/office/drawing/2014/main" id="{9C9007D3-823D-6E3D-7B75-70027336CB5D}"/>
                </a:ext>
              </a:extLst>
            </p:cNvPr>
            <p:cNvSpPr txBox="1"/>
            <p:nvPr/>
          </p:nvSpPr>
          <p:spPr>
            <a:xfrm>
              <a:off x="1307468" y="3142709"/>
              <a:ext cx="3028304" cy="923330"/>
            </a:xfrm>
            <a:prstGeom prst="rect">
              <a:avLst/>
            </a:prstGeom>
            <a:noFill/>
          </p:spPr>
          <p:txBody>
            <a:bodyPr wrap="square" numCol="2"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Generate aggregated metrics based on different impacts</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Visualize broad context</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Choose an entity, link hashtag, or user</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Find related posts with details of model results  </a:t>
              </a:r>
            </a:p>
          </p:txBody>
        </p:sp>
      </p:grpSp>
      <p:grpSp>
        <p:nvGrpSpPr>
          <p:cNvPr id="16" name="Group 15">
            <a:extLst>
              <a:ext uri="{FF2B5EF4-FFF2-40B4-BE49-F238E27FC236}">
                <a16:creationId xmlns:a16="http://schemas.microsoft.com/office/drawing/2014/main" id="{E6E2A482-089A-5B6C-1536-C3DF5AD4FD9A}"/>
              </a:ext>
            </a:extLst>
          </p:cNvPr>
          <p:cNvGrpSpPr/>
          <p:nvPr/>
        </p:nvGrpSpPr>
        <p:grpSpPr>
          <a:xfrm>
            <a:off x="1580256" y="1466735"/>
            <a:ext cx="3073696" cy="1369651"/>
            <a:chOff x="1580256" y="1466735"/>
            <a:chExt cx="3073696" cy="1369651"/>
          </a:xfrm>
        </p:grpSpPr>
        <p:sp>
          <p:nvSpPr>
            <p:cNvPr id="10" name="TextBox 9">
              <a:extLst>
                <a:ext uri="{FF2B5EF4-FFF2-40B4-BE49-F238E27FC236}">
                  <a16:creationId xmlns:a16="http://schemas.microsoft.com/office/drawing/2014/main" id="{DE561228-4241-07C3-D0B3-701D7D87788B}"/>
                </a:ext>
              </a:extLst>
            </p:cNvPr>
            <p:cNvSpPr txBox="1"/>
            <p:nvPr/>
          </p:nvSpPr>
          <p:spPr>
            <a:xfrm>
              <a:off x="2483165" y="1466735"/>
              <a:ext cx="2170787" cy="369332"/>
            </a:xfrm>
            <a:prstGeom prst="rect">
              <a:avLst/>
            </a:prstGeom>
            <a:noFill/>
          </p:spPr>
          <p:txBody>
            <a:bodyPr wrap="none" rtlCol="0">
              <a:spAutoFit/>
            </a:bodyPr>
            <a:lstStyle/>
            <a:p>
              <a:r>
                <a:rPr lang="en-US" b="1">
                  <a:latin typeface="Proxima Nova Black" panose="02000506030000020004" pitchFamily="2" charset="0"/>
                  <a:ea typeface="Open Sans" panose="020B0606030504020204" pitchFamily="34" charset="0"/>
                  <a:cs typeface="Open Sans" panose="020B0606030504020204" pitchFamily="34" charset="0"/>
                </a:rPr>
                <a:t>INTERPRETATION</a:t>
              </a:r>
            </a:p>
          </p:txBody>
        </p:sp>
        <p:sp>
          <p:nvSpPr>
            <p:cNvPr id="124" name="TextBox 123">
              <a:extLst>
                <a:ext uri="{FF2B5EF4-FFF2-40B4-BE49-F238E27FC236}">
                  <a16:creationId xmlns:a16="http://schemas.microsoft.com/office/drawing/2014/main" id="{E69B5B58-37F8-BAEA-B9D6-15811EE2858B}"/>
                </a:ext>
              </a:extLst>
            </p:cNvPr>
            <p:cNvSpPr txBox="1"/>
            <p:nvPr/>
          </p:nvSpPr>
          <p:spPr>
            <a:xfrm>
              <a:off x="1580256" y="1774557"/>
              <a:ext cx="3028304" cy="1061829"/>
            </a:xfrm>
            <a:prstGeom prst="rect">
              <a:avLst/>
            </a:prstGeom>
            <a:noFill/>
          </p:spPr>
          <p:txBody>
            <a:bodyPr wrap="square" numCol="2" rtlCol="0">
              <a:spAutoFit/>
            </a:bodyPr>
            <a:lstStyle/>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Get explainable part</a:t>
              </a:r>
              <a:br>
                <a:rPr lang="en-US" sz="900" dirty="0">
                  <a:latin typeface="Open Sans" panose="020B0606030504020204" pitchFamily="34" charset="0"/>
                  <a:ea typeface="Open Sans" panose="020B0606030504020204" pitchFamily="34" charset="0"/>
                  <a:cs typeface="Open Sans" panose="020B0606030504020204" pitchFamily="34" charset="0"/>
                </a:rPr>
              </a:br>
              <a:r>
                <a:rPr lang="en-US" sz="900" dirty="0">
                  <a:latin typeface="Open Sans" panose="020B0606030504020204" pitchFamily="34" charset="0"/>
                  <a:ea typeface="Open Sans" panose="020B0606030504020204" pitchFamily="34" charset="0"/>
                  <a:cs typeface="Open Sans" panose="020B0606030504020204" pitchFamily="34" charset="0"/>
                </a:rPr>
                <a:t>of solution</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Build Causal AI inference (TBD)</a:t>
              </a:r>
            </a:p>
            <a:p>
              <a:pPr marL="171450" indent="-171450">
                <a:buClr>
                  <a:srgbClr val="0061BF"/>
                </a:buClr>
                <a:buSzPct val="150000"/>
                <a:buFont typeface="Arial" panose="020B0604020202020204" pitchFamily="34" charset="0"/>
                <a:buChar char="•"/>
              </a:pPr>
              <a:endParaRPr lang="en-US" sz="900" dirty="0">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61BF"/>
                </a:buClr>
                <a:buSzPct val="150000"/>
                <a:buFont typeface="Arial" panose="020B0604020202020204" pitchFamily="34" charset="0"/>
                <a:buChar char="•"/>
              </a:pPr>
              <a:endParaRPr lang="en-US" sz="900" dirty="0">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61BF"/>
                </a:buClr>
                <a:buSzPct val="150000"/>
                <a:buFont typeface="Arial" panose="020B0604020202020204" pitchFamily="34" charset="0"/>
                <a:buChar char="•"/>
              </a:pPr>
              <a:endParaRPr lang="en-US" sz="900" dirty="0">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Use a similarity to find source of information (TBD)</a:t>
              </a:r>
            </a:p>
            <a:p>
              <a:pPr marL="171450" indent="-171450">
                <a:buClr>
                  <a:srgbClr val="0061BF"/>
                </a:buClr>
                <a:buSzPct val="150000"/>
                <a:buFont typeface="Arial" panose="020B0604020202020204" pitchFamily="34" charset="0"/>
                <a:buChar char="•"/>
              </a:pPr>
              <a:r>
                <a:rPr lang="en-US" sz="900" dirty="0">
                  <a:latin typeface="Open Sans" panose="020B0606030504020204" pitchFamily="34" charset="0"/>
                  <a:ea typeface="Open Sans" panose="020B0606030504020204" pitchFamily="34" charset="0"/>
                  <a:cs typeface="Open Sans" panose="020B0606030504020204" pitchFamily="34" charset="0"/>
                </a:rPr>
                <a:t>Show a subgraph for detection source tracing (TBD)</a:t>
              </a:r>
            </a:p>
          </p:txBody>
        </p:sp>
      </p:grpSp>
    </p:spTree>
    <p:extLst>
      <p:ext uri="{BB962C8B-B14F-4D97-AF65-F5344CB8AC3E}">
        <p14:creationId xmlns:p14="http://schemas.microsoft.com/office/powerpoint/2010/main" val="1716134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wipe(left)">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22" presetClass="entr" presetSubtype="8"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22" presetClass="entr" presetSubtype="1"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22" presetClass="entr" presetSubtype="2"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right)">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par>
                                <p:cTn id="42" presetID="22" presetClass="entr" presetSubtype="2"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22" presetClass="entr" presetSubtype="2"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right)">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C01BA-7BAB-90E8-CB66-EF9434071D17}"/>
              </a:ext>
            </a:extLst>
          </p:cNvPr>
          <p:cNvSpPr>
            <a:spLocks noGrp="1"/>
          </p:cNvSpPr>
          <p:nvPr>
            <p:ph type="title"/>
          </p:nvPr>
        </p:nvSpPr>
        <p:spPr/>
        <p:txBody>
          <a:bodyPr/>
          <a:lstStyle/>
          <a:p>
            <a:r>
              <a:rPr lang="en-US"/>
              <a:t>Used Technologies</a:t>
            </a:r>
          </a:p>
        </p:txBody>
      </p:sp>
      <p:grpSp>
        <p:nvGrpSpPr>
          <p:cNvPr id="2" name="Group 1">
            <a:extLst>
              <a:ext uri="{FF2B5EF4-FFF2-40B4-BE49-F238E27FC236}">
                <a16:creationId xmlns:a16="http://schemas.microsoft.com/office/drawing/2014/main" id="{657DC9BE-0482-0668-ACD5-540B8BF0C5E7}"/>
              </a:ext>
            </a:extLst>
          </p:cNvPr>
          <p:cNvGrpSpPr/>
          <p:nvPr/>
        </p:nvGrpSpPr>
        <p:grpSpPr>
          <a:xfrm>
            <a:off x="611491" y="1325564"/>
            <a:ext cx="2286001" cy="1295293"/>
            <a:chOff x="611491" y="1325564"/>
            <a:chExt cx="2286001" cy="1295293"/>
          </a:xfrm>
        </p:grpSpPr>
        <p:sp>
          <p:nvSpPr>
            <p:cNvPr id="4" name="Rectangle: Rounded Corners 3">
              <a:extLst>
                <a:ext uri="{FF2B5EF4-FFF2-40B4-BE49-F238E27FC236}">
                  <a16:creationId xmlns:a16="http://schemas.microsoft.com/office/drawing/2014/main" id="{3D699E61-ED18-82AB-DE57-32BB57C66417}"/>
                </a:ext>
              </a:extLst>
            </p:cNvPr>
            <p:cNvSpPr/>
            <p:nvPr/>
          </p:nvSpPr>
          <p:spPr>
            <a:xfrm>
              <a:off x="611492"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PYTHON</a:t>
              </a:r>
            </a:p>
          </p:txBody>
        </p:sp>
        <p:sp>
          <p:nvSpPr>
            <p:cNvPr id="13" name="TextBox 12">
              <a:extLst>
                <a:ext uri="{FF2B5EF4-FFF2-40B4-BE49-F238E27FC236}">
                  <a16:creationId xmlns:a16="http://schemas.microsoft.com/office/drawing/2014/main" id="{499D8F3A-F5D8-598F-F1F7-6192B396FDA9}"/>
                </a:ext>
              </a:extLst>
            </p:cNvPr>
            <p:cNvSpPr txBox="1"/>
            <p:nvPr/>
          </p:nvSpPr>
          <p:spPr>
            <a:xfrm>
              <a:off x="611491" y="1919126"/>
              <a:ext cx="2285999" cy="701731"/>
            </a:xfrm>
            <a:prstGeom prst="rect">
              <a:avLst/>
            </a:prstGeom>
            <a:noFill/>
          </p:spPr>
          <p:txBody>
            <a:bodyPr wrap="square" lIns="0" rIns="0" rtlCol="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Used for custom scripts and apps to detect disinformation, automate data processing, build ML models, and create data visualization tools.</a:t>
              </a:r>
            </a:p>
          </p:txBody>
        </p:sp>
      </p:grpSp>
      <p:grpSp>
        <p:nvGrpSpPr>
          <p:cNvPr id="12" name="Group 11">
            <a:extLst>
              <a:ext uri="{FF2B5EF4-FFF2-40B4-BE49-F238E27FC236}">
                <a16:creationId xmlns:a16="http://schemas.microsoft.com/office/drawing/2014/main" id="{AC23C7AF-E5B3-1B52-1AFD-32C832EF4B9A}"/>
              </a:ext>
            </a:extLst>
          </p:cNvPr>
          <p:cNvGrpSpPr/>
          <p:nvPr/>
        </p:nvGrpSpPr>
        <p:grpSpPr>
          <a:xfrm>
            <a:off x="3546395" y="1325564"/>
            <a:ext cx="2286001" cy="1701558"/>
            <a:chOff x="3546395" y="1325564"/>
            <a:chExt cx="2286001" cy="1701558"/>
          </a:xfrm>
        </p:grpSpPr>
        <p:sp>
          <p:nvSpPr>
            <p:cNvPr id="6" name="Rectangle: Rounded Corners 5">
              <a:extLst>
                <a:ext uri="{FF2B5EF4-FFF2-40B4-BE49-F238E27FC236}">
                  <a16:creationId xmlns:a16="http://schemas.microsoft.com/office/drawing/2014/main" id="{0D5E3F00-0AB4-2C1F-1367-71A1CF6179A7}"/>
                </a:ext>
              </a:extLst>
            </p:cNvPr>
            <p:cNvSpPr/>
            <p:nvPr/>
          </p:nvSpPr>
          <p:spPr>
            <a:xfrm>
              <a:off x="3546396"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Black" panose="02000506030000020004" pitchFamily="2" charset="0"/>
                </a:rPr>
                <a:t>SPACY</a:t>
              </a:r>
            </a:p>
          </p:txBody>
        </p:sp>
        <p:sp>
          <p:nvSpPr>
            <p:cNvPr id="14" name="TextBox 13">
              <a:extLst>
                <a:ext uri="{FF2B5EF4-FFF2-40B4-BE49-F238E27FC236}">
                  <a16:creationId xmlns:a16="http://schemas.microsoft.com/office/drawing/2014/main" id="{FB6A575C-2285-902B-0B99-B0E7ACB1BCDE}"/>
                </a:ext>
              </a:extLst>
            </p:cNvPr>
            <p:cNvSpPr txBox="1"/>
            <p:nvPr/>
          </p:nvSpPr>
          <p:spPr>
            <a:xfrm>
              <a:off x="3546395" y="1919126"/>
              <a:ext cx="2285999" cy="1107996"/>
            </a:xfrm>
            <a:prstGeom prst="rect">
              <a:avLst/>
            </a:prstGeom>
            <a:noFill/>
          </p:spPr>
          <p:txBody>
            <a:bodyPr wrap="square" lIns="0" rIns="0"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Detects disinformation using NLP tasks, such as named entity recognition, dependency parsing, and text classification. Its features identify entities and relationships between words in text.</a:t>
              </a:r>
            </a:p>
          </p:txBody>
        </p:sp>
      </p:grpSp>
      <p:grpSp>
        <p:nvGrpSpPr>
          <p:cNvPr id="21" name="Group 20">
            <a:extLst>
              <a:ext uri="{FF2B5EF4-FFF2-40B4-BE49-F238E27FC236}">
                <a16:creationId xmlns:a16="http://schemas.microsoft.com/office/drawing/2014/main" id="{5AD752B6-C114-6576-EFF7-9A0C9FC8A3BE}"/>
              </a:ext>
            </a:extLst>
          </p:cNvPr>
          <p:cNvGrpSpPr/>
          <p:nvPr/>
        </p:nvGrpSpPr>
        <p:grpSpPr>
          <a:xfrm>
            <a:off x="6307307" y="1325564"/>
            <a:ext cx="2651761" cy="1752341"/>
            <a:chOff x="6307307" y="1325564"/>
            <a:chExt cx="2651761" cy="1752341"/>
          </a:xfrm>
        </p:grpSpPr>
        <p:sp>
          <p:nvSpPr>
            <p:cNvPr id="5" name="Rectangle: Rounded Corners 4">
              <a:extLst>
                <a:ext uri="{FF2B5EF4-FFF2-40B4-BE49-F238E27FC236}">
                  <a16:creationId xmlns:a16="http://schemas.microsoft.com/office/drawing/2014/main" id="{6E44650D-D983-44DA-4D31-DFD7680C445E}"/>
                </a:ext>
              </a:extLst>
            </p:cNvPr>
            <p:cNvSpPr/>
            <p:nvPr/>
          </p:nvSpPr>
          <p:spPr>
            <a:xfrm>
              <a:off x="6307308" y="132556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HUGGING FACE</a:t>
              </a:r>
            </a:p>
          </p:txBody>
        </p:sp>
        <p:sp>
          <p:nvSpPr>
            <p:cNvPr id="15" name="TextBox 14">
              <a:extLst>
                <a:ext uri="{FF2B5EF4-FFF2-40B4-BE49-F238E27FC236}">
                  <a16:creationId xmlns:a16="http://schemas.microsoft.com/office/drawing/2014/main" id="{F2A23A68-F8AE-63D0-147A-C11082CD3C83}"/>
                </a:ext>
              </a:extLst>
            </p:cNvPr>
            <p:cNvSpPr txBox="1"/>
            <p:nvPr/>
          </p:nvSpPr>
          <p:spPr>
            <a:xfrm>
              <a:off x="6307307" y="1919126"/>
              <a:ext cx="2651759" cy="1158779"/>
            </a:xfrm>
            <a:prstGeom prst="rect">
              <a:avLst/>
            </a:prstGeom>
            <a:noFill/>
          </p:spPr>
          <p:txBody>
            <a:bodyPr wrap="square" lIns="0" rIns="0">
              <a:spAutoFit/>
            </a:bodyPr>
            <a:lstStyle/>
            <a:p>
              <a:pPr>
                <a:lnSpc>
                  <a:spcPct val="90000"/>
                </a:lnSpc>
              </a:pPr>
              <a:r>
                <a:rPr lang="en-US" sz="1100" dirty="0">
                  <a:latin typeface="Open Sans" panose="020B0606030504020204" pitchFamily="34" charset="0"/>
                  <a:ea typeface="Open Sans" panose="020B0606030504020204" pitchFamily="34" charset="0"/>
                  <a:cs typeface="Open Sans" panose="020B0606030504020204" pitchFamily="34" charset="0"/>
                </a:rPr>
                <a:t>Provides pre-trained models and tools for natural language processing, including sentiment analysis and text classification. These tools can be used to identify the emotional tone, intention, and veracity of text, making them useful in detecting disinformation.</a:t>
              </a:r>
            </a:p>
          </p:txBody>
        </p:sp>
      </p:grpSp>
      <p:grpSp>
        <p:nvGrpSpPr>
          <p:cNvPr id="22" name="Group 21">
            <a:extLst>
              <a:ext uri="{FF2B5EF4-FFF2-40B4-BE49-F238E27FC236}">
                <a16:creationId xmlns:a16="http://schemas.microsoft.com/office/drawing/2014/main" id="{AC2232AA-9112-3495-02DA-17C86FD29527}"/>
              </a:ext>
            </a:extLst>
          </p:cNvPr>
          <p:cNvGrpSpPr/>
          <p:nvPr/>
        </p:nvGrpSpPr>
        <p:grpSpPr>
          <a:xfrm>
            <a:off x="9549270" y="1325564"/>
            <a:ext cx="2286000" cy="2040112"/>
            <a:chOff x="9549270" y="1325564"/>
            <a:chExt cx="2286000" cy="2040112"/>
          </a:xfrm>
        </p:grpSpPr>
        <p:sp>
          <p:nvSpPr>
            <p:cNvPr id="7" name="Rectangle: Rounded Corners 6">
              <a:extLst>
                <a:ext uri="{FF2B5EF4-FFF2-40B4-BE49-F238E27FC236}">
                  <a16:creationId xmlns:a16="http://schemas.microsoft.com/office/drawing/2014/main" id="{57EA648D-8C42-DAD0-42DB-D0AB836D27CB}"/>
                </a:ext>
              </a:extLst>
            </p:cNvPr>
            <p:cNvSpPr/>
            <p:nvPr/>
          </p:nvSpPr>
          <p:spPr>
            <a:xfrm>
              <a:off x="9549270" y="132556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CLAIMBUSTER</a:t>
              </a:r>
            </a:p>
          </p:txBody>
        </p:sp>
        <p:sp>
          <p:nvSpPr>
            <p:cNvPr id="16" name="TextBox 15">
              <a:extLst>
                <a:ext uri="{FF2B5EF4-FFF2-40B4-BE49-F238E27FC236}">
                  <a16:creationId xmlns:a16="http://schemas.microsoft.com/office/drawing/2014/main" id="{2739212F-A6E0-0479-F2CB-9D2DD5937B34}"/>
                </a:ext>
              </a:extLst>
            </p:cNvPr>
            <p:cNvSpPr txBox="1"/>
            <p:nvPr/>
          </p:nvSpPr>
          <p:spPr>
            <a:xfrm>
              <a:off x="9549271" y="1919126"/>
              <a:ext cx="2285999" cy="1446550"/>
            </a:xfrm>
            <a:prstGeom prst="rect">
              <a:avLst/>
            </a:prstGeom>
            <a:noFill/>
          </p:spPr>
          <p:txBody>
            <a:bodyPr wrap="square" lIns="0" rIns="0">
              <a:spAutoFit/>
            </a:bodyPr>
            <a:lstStyle/>
            <a:p>
              <a:pPr algn="l"/>
              <a:r>
                <a:rPr lang="en-US" sz="1100" dirty="0">
                  <a:latin typeface="Open Sans" panose="020B0606030504020204" pitchFamily="34" charset="0"/>
                  <a:ea typeface="Open Sans" panose="020B0606030504020204" pitchFamily="34" charset="0"/>
                  <a:cs typeface="Open Sans" panose="020B0606030504020204" pitchFamily="34" charset="0"/>
                </a:rPr>
                <a:t>Is the umbrella term for all fact-checking related projects. It started as an effort to create an AI model that could automatically detect claims worth checking. Since then, it has steadily made progress towards the holy grail of automated fact</a:t>
              </a:r>
              <a:r>
                <a:rPr lang="uk-UA" sz="1100" dirty="0">
                  <a:latin typeface="Open Sans" panose="020B0606030504020204" pitchFamily="34" charset="0"/>
                  <a:ea typeface="Open Sans" panose="020B0606030504020204" pitchFamily="34" charset="0"/>
                  <a:cs typeface="Open Sans" panose="020B0606030504020204" pitchFamily="34" charset="0"/>
                </a:rPr>
                <a:t>-</a:t>
              </a:r>
              <a:r>
                <a:rPr lang="en-US" sz="1100" dirty="0">
                  <a:latin typeface="Open Sans" panose="020B0606030504020204" pitchFamily="34" charset="0"/>
                  <a:ea typeface="Open Sans" panose="020B0606030504020204" pitchFamily="34" charset="0"/>
                  <a:cs typeface="Open Sans" panose="020B0606030504020204" pitchFamily="34" charset="0"/>
                </a:rPr>
                <a:t>checking.</a:t>
              </a:r>
            </a:p>
          </p:txBody>
        </p:sp>
      </p:grpSp>
      <p:grpSp>
        <p:nvGrpSpPr>
          <p:cNvPr id="23" name="Group 22">
            <a:extLst>
              <a:ext uri="{FF2B5EF4-FFF2-40B4-BE49-F238E27FC236}">
                <a16:creationId xmlns:a16="http://schemas.microsoft.com/office/drawing/2014/main" id="{38101DA1-8149-862D-7C74-41C6DA8D868C}"/>
              </a:ext>
            </a:extLst>
          </p:cNvPr>
          <p:cNvGrpSpPr/>
          <p:nvPr/>
        </p:nvGrpSpPr>
        <p:grpSpPr>
          <a:xfrm>
            <a:off x="611491" y="3435584"/>
            <a:ext cx="2286001" cy="2205763"/>
            <a:chOff x="611491" y="3435584"/>
            <a:chExt cx="2286001" cy="2205763"/>
          </a:xfrm>
        </p:grpSpPr>
        <p:sp>
          <p:nvSpPr>
            <p:cNvPr id="8" name="Rectangle: Rounded Corners 7">
              <a:extLst>
                <a:ext uri="{FF2B5EF4-FFF2-40B4-BE49-F238E27FC236}">
                  <a16:creationId xmlns:a16="http://schemas.microsoft.com/office/drawing/2014/main" id="{2B535440-ABCD-9946-2F90-9153F37F9F83}"/>
                </a:ext>
              </a:extLst>
            </p:cNvPr>
            <p:cNvSpPr/>
            <p:nvPr/>
          </p:nvSpPr>
          <p:spPr>
            <a:xfrm>
              <a:off x="611492"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GENSIM</a:t>
              </a:r>
            </a:p>
          </p:txBody>
        </p:sp>
        <p:sp>
          <p:nvSpPr>
            <p:cNvPr id="17" name="TextBox 16">
              <a:extLst>
                <a:ext uri="{FF2B5EF4-FFF2-40B4-BE49-F238E27FC236}">
                  <a16:creationId xmlns:a16="http://schemas.microsoft.com/office/drawing/2014/main" id="{228BA6F6-9B73-21A5-CA03-BC963FD2A1EF}"/>
                </a:ext>
              </a:extLst>
            </p:cNvPr>
            <p:cNvSpPr txBox="1"/>
            <p:nvPr/>
          </p:nvSpPr>
          <p:spPr>
            <a:xfrm>
              <a:off x="611491" y="4025520"/>
              <a:ext cx="2285999" cy="1615827"/>
            </a:xfrm>
            <a:prstGeom prst="rect">
              <a:avLst/>
            </a:prstGeom>
            <a:noFill/>
          </p:spPr>
          <p:txBody>
            <a:bodyPr wrap="square" lIns="0">
              <a:spAutoFit/>
            </a:bodyPr>
            <a:lstStyle/>
            <a:p>
              <a:pPr>
                <a:lnSpc>
                  <a:spcPct val="90000"/>
                </a:lnSpc>
              </a:pPr>
              <a:r>
                <a:rPr lang="en-US" sz="1100">
                  <a:latin typeface="Open Sans" panose="020B0606030504020204" pitchFamily="34" charset="0"/>
                  <a:ea typeface="Open Sans" panose="020B0606030504020204" pitchFamily="34" charset="0"/>
                  <a:cs typeface="Open Sans" panose="020B0606030504020204" pitchFamily="34" charset="0"/>
                </a:rPr>
                <a:t>Is a library for topic modeling and document similarity analysis, which can be used to identify similarities and patterns in large volumes of text. By analyzing</a:t>
              </a:r>
            </a:p>
            <a:p>
              <a:pPr>
                <a:lnSpc>
                  <a:spcPct val="90000"/>
                </a:lnSpc>
              </a:pPr>
              <a:r>
                <a:rPr lang="en-US" sz="1100">
                  <a:latin typeface="Open Sans" panose="020B0606030504020204" pitchFamily="34" charset="0"/>
                  <a:ea typeface="Open Sans" panose="020B0606030504020204" pitchFamily="34" charset="0"/>
                  <a:cs typeface="Open Sans" panose="020B0606030504020204" pitchFamily="34" charset="0"/>
                </a:rPr>
                <a:t>the similarities between documents and topics, </a:t>
              </a:r>
              <a:r>
                <a:rPr lang="en-US" sz="1100" err="1">
                  <a:latin typeface="Open Sans" panose="020B0606030504020204" pitchFamily="34" charset="0"/>
                  <a:ea typeface="Open Sans" panose="020B0606030504020204" pitchFamily="34" charset="0"/>
                  <a:cs typeface="Open Sans" panose="020B0606030504020204" pitchFamily="34" charset="0"/>
                </a:rPr>
                <a:t>Gensim</a:t>
              </a:r>
              <a:r>
                <a:rPr lang="en-US" sz="1100">
                  <a:latin typeface="Open Sans" panose="020B0606030504020204" pitchFamily="34" charset="0"/>
                  <a:ea typeface="Open Sans" panose="020B0606030504020204" pitchFamily="34" charset="0"/>
                  <a:cs typeface="Open Sans" panose="020B0606030504020204" pitchFamily="34" charset="0"/>
                </a:rPr>
                <a:t> can help identify potential cases of disinformation and trace their sources.</a:t>
              </a:r>
            </a:p>
          </p:txBody>
        </p:sp>
      </p:grpSp>
      <p:grpSp>
        <p:nvGrpSpPr>
          <p:cNvPr id="24" name="Group 23">
            <a:extLst>
              <a:ext uri="{FF2B5EF4-FFF2-40B4-BE49-F238E27FC236}">
                <a16:creationId xmlns:a16="http://schemas.microsoft.com/office/drawing/2014/main" id="{5794EB0A-B230-B4D4-76CB-F58FFC37F605}"/>
              </a:ext>
            </a:extLst>
          </p:cNvPr>
          <p:cNvGrpSpPr/>
          <p:nvPr/>
        </p:nvGrpSpPr>
        <p:grpSpPr>
          <a:xfrm>
            <a:off x="3538766" y="3435584"/>
            <a:ext cx="2293630" cy="2544317"/>
            <a:chOff x="3538766" y="3435584"/>
            <a:chExt cx="2293630" cy="2544317"/>
          </a:xfrm>
        </p:grpSpPr>
        <p:sp>
          <p:nvSpPr>
            <p:cNvPr id="9" name="Rectangle: Rounded Corners 8">
              <a:extLst>
                <a:ext uri="{FF2B5EF4-FFF2-40B4-BE49-F238E27FC236}">
                  <a16:creationId xmlns:a16="http://schemas.microsoft.com/office/drawing/2014/main" id="{05553A64-46A9-E066-A5E6-64436CCE29B7}"/>
                </a:ext>
              </a:extLst>
            </p:cNvPr>
            <p:cNvSpPr/>
            <p:nvPr/>
          </p:nvSpPr>
          <p:spPr>
            <a:xfrm>
              <a:off x="3546396" y="3435584"/>
              <a:ext cx="228600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dirty="0">
                  <a:latin typeface="Proxima Nova Black" panose="02000506030000020004" pitchFamily="2" charset="0"/>
                </a:rPr>
                <a:t>POSTGRESQL </a:t>
              </a:r>
            </a:p>
          </p:txBody>
        </p:sp>
        <p:sp>
          <p:nvSpPr>
            <p:cNvPr id="18" name="TextBox 17">
              <a:extLst>
                <a:ext uri="{FF2B5EF4-FFF2-40B4-BE49-F238E27FC236}">
                  <a16:creationId xmlns:a16="http://schemas.microsoft.com/office/drawing/2014/main" id="{9A61971D-9428-49BD-EA76-02D925A3F80F}"/>
                </a:ext>
              </a:extLst>
            </p:cNvPr>
            <p:cNvSpPr txBox="1"/>
            <p:nvPr/>
          </p:nvSpPr>
          <p:spPr>
            <a:xfrm>
              <a:off x="3538766" y="4025520"/>
              <a:ext cx="2293630" cy="1954381"/>
            </a:xfrm>
            <a:prstGeom prst="rect">
              <a:avLst/>
            </a:prstGeom>
            <a:noFill/>
          </p:spPr>
          <p:txBody>
            <a:bodyPr wrap="square" lIns="0">
              <a:spAutoFit/>
            </a:bodyPr>
            <a:lstStyle/>
            <a:p>
              <a:pPr algn="l"/>
              <a:r>
                <a:rPr lang="en-US" sz="1100" dirty="0">
                  <a:latin typeface="Open Sans" panose="020B0606030504020204" pitchFamily="34" charset="0"/>
                  <a:ea typeface="Open Sans" panose="020B0606030504020204" pitchFamily="34" charset="0"/>
                  <a:cs typeface="Open Sans" panose="020B0606030504020204" pitchFamily="34" charset="0"/>
                </a:rPr>
                <a:t>Is a database management system that can be used to store and query large volumes of text and metadata, such as information about the sources and authors of documents. By using PostgreSQL to store and manage data, analysts and</a:t>
              </a:r>
            </a:p>
            <a:p>
              <a:pPr algn="l"/>
              <a:r>
                <a:rPr lang="en-US" sz="1100" dirty="0">
                  <a:latin typeface="Open Sans" panose="020B0606030504020204" pitchFamily="34" charset="0"/>
                  <a:ea typeface="Open Sans" panose="020B0606030504020204" pitchFamily="34" charset="0"/>
                  <a:cs typeface="Open Sans" panose="020B0606030504020204" pitchFamily="34" charset="0"/>
                </a:rPr>
                <a:t>researchers can more efficiently identify and analyze potential cases of disinformation.</a:t>
              </a:r>
            </a:p>
          </p:txBody>
        </p:sp>
      </p:grpSp>
      <p:grpSp>
        <p:nvGrpSpPr>
          <p:cNvPr id="25" name="Group 24">
            <a:extLst>
              <a:ext uri="{FF2B5EF4-FFF2-40B4-BE49-F238E27FC236}">
                <a16:creationId xmlns:a16="http://schemas.microsoft.com/office/drawing/2014/main" id="{83000228-C810-29DB-790B-A2DA8918E54C}"/>
              </a:ext>
            </a:extLst>
          </p:cNvPr>
          <p:cNvGrpSpPr/>
          <p:nvPr/>
        </p:nvGrpSpPr>
        <p:grpSpPr>
          <a:xfrm>
            <a:off x="6307308" y="3435584"/>
            <a:ext cx="2651760" cy="2544317"/>
            <a:chOff x="6307308" y="3435584"/>
            <a:chExt cx="2651760" cy="2544317"/>
          </a:xfrm>
        </p:grpSpPr>
        <p:sp>
          <p:nvSpPr>
            <p:cNvPr id="10" name="Rectangle: Rounded Corners 9">
              <a:extLst>
                <a:ext uri="{FF2B5EF4-FFF2-40B4-BE49-F238E27FC236}">
                  <a16:creationId xmlns:a16="http://schemas.microsoft.com/office/drawing/2014/main" id="{2DF9CFC4-C0D4-210D-E00D-BA70AF607966}"/>
                </a:ext>
              </a:extLst>
            </p:cNvPr>
            <p:cNvSpPr/>
            <p:nvPr/>
          </p:nvSpPr>
          <p:spPr>
            <a:xfrm>
              <a:off x="6307308" y="3435584"/>
              <a:ext cx="2651760"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Proxima Nova Black" panose="02000506030000020004" pitchFamily="2" charset="0"/>
                </a:rPr>
                <a:t>NEO4J</a:t>
              </a:r>
            </a:p>
          </p:txBody>
        </p:sp>
        <p:sp>
          <p:nvSpPr>
            <p:cNvPr id="19" name="TextBox 18">
              <a:extLst>
                <a:ext uri="{FF2B5EF4-FFF2-40B4-BE49-F238E27FC236}">
                  <a16:creationId xmlns:a16="http://schemas.microsoft.com/office/drawing/2014/main" id="{4B0948B4-C3F1-57E2-1488-85123BBE89F3}"/>
                </a:ext>
              </a:extLst>
            </p:cNvPr>
            <p:cNvSpPr txBox="1"/>
            <p:nvPr/>
          </p:nvSpPr>
          <p:spPr>
            <a:xfrm>
              <a:off x="6340436" y="4025520"/>
              <a:ext cx="2618629" cy="1954381"/>
            </a:xfrm>
            <a:prstGeom prst="rect">
              <a:avLst/>
            </a:prstGeom>
            <a:noFill/>
          </p:spPr>
          <p:txBody>
            <a:bodyPr wrap="square" lIns="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Is a graph database that can be used to model and analyze complex</a:t>
              </a:r>
            </a:p>
            <a:p>
              <a:r>
                <a:rPr lang="en-US" sz="1100" dirty="0">
                  <a:latin typeface="Open Sans" panose="020B0606030504020204" pitchFamily="34" charset="0"/>
                  <a:ea typeface="Open Sans" panose="020B0606030504020204" pitchFamily="34" charset="0"/>
                  <a:cs typeface="Open Sans" panose="020B0606030504020204" pitchFamily="34" charset="0"/>
                </a:rPr>
                <a:t>networks, such as those involved in the spread of disinformation. By using Neo4j to visualize and</a:t>
              </a:r>
            </a:p>
            <a:p>
              <a:r>
                <a:rPr lang="en-US" sz="1100" dirty="0">
                  <a:latin typeface="Open Sans" panose="020B0606030504020204" pitchFamily="34" charset="0"/>
                  <a:ea typeface="Open Sans" panose="020B0606030504020204" pitchFamily="34" charset="0"/>
                  <a:cs typeface="Open Sans" panose="020B0606030504020204" pitchFamily="34" charset="0"/>
                </a:rPr>
                <a:t>analyze the relationships between different entities, such as people, organizations, and topics, analysts and researchers can gain valuable insights into the sources and spread of disinformation.</a:t>
              </a:r>
            </a:p>
          </p:txBody>
        </p:sp>
      </p:grpSp>
      <p:grpSp>
        <p:nvGrpSpPr>
          <p:cNvPr id="26" name="Group 25">
            <a:extLst>
              <a:ext uri="{FF2B5EF4-FFF2-40B4-BE49-F238E27FC236}">
                <a16:creationId xmlns:a16="http://schemas.microsoft.com/office/drawing/2014/main" id="{BF8EC4B2-297E-CB39-166C-BCED9374593D}"/>
              </a:ext>
            </a:extLst>
          </p:cNvPr>
          <p:cNvGrpSpPr/>
          <p:nvPr/>
        </p:nvGrpSpPr>
        <p:grpSpPr>
          <a:xfrm>
            <a:off x="9450215" y="3435584"/>
            <a:ext cx="2385055" cy="2544317"/>
            <a:chOff x="9450215" y="3435584"/>
            <a:chExt cx="2385055" cy="2544317"/>
          </a:xfrm>
        </p:grpSpPr>
        <p:sp>
          <p:nvSpPr>
            <p:cNvPr id="11" name="Rectangle: Rounded Corners 10">
              <a:extLst>
                <a:ext uri="{FF2B5EF4-FFF2-40B4-BE49-F238E27FC236}">
                  <a16:creationId xmlns:a16="http://schemas.microsoft.com/office/drawing/2014/main" id="{C40CD842-2414-18B8-D897-9A8EF4D72B89}"/>
                </a:ext>
              </a:extLst>
            </p:cNvPr>
            <p:cNvSpPr/>
            <p:nvPr/>
          </p:nvSpPr>
          <p:spPr>
            <a:xfrm>
              <a:off x="9450216" y="3435584"/>
              <a:ext cx="2385054" cy="504162"/>
            </a:xfrm>
            <a:prstGeom prst="roundRect">
              <a:avLst/>
            </a:prstGeom>
            <a:solidFill>
              <a:srgbClr val="005BB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400">
                  <a:latin typeface="Proxima Nova Black" panose="02000506030000020004" pitchFamily="2" charset="0"/>
                </a:rPr>
                <a:t>METABASE</a:t>
              </a:r>
            </a:p>
          </p:txBody>
        </p:sp>
        <p:sp>
          <p:nvSpPr>
            <p:cNvPr id="20" name="TextBox 19">
              <a:extLst>
                <a:ext uri="{FF2B5EF4-FFF2-40B4-BE49-F238E27FC236}">
                  <a16:creationId xmlns:a16="http://schemas.microsoft.com/office/drawing/2014/main" id="{D02CEDC5-A016-DAE1-4766-53DC580A31C3}"/>
                </a:ext>
              </a:extLst>
            </p:cNvPr>
            <p:cNvSpPr txBox="1"/>
            <p:nvPr/>
          </p:nvSpPr>
          <p:spPr>
            <a:xfrm>
              <a:off x="9450215" y="4025520"/>
              <a:ext cx="2385055" cy="1954381"/>
            </a:xfrm>
            <a:prstGeom prst="rect">
              <a:avLst/>
            </a:prstGeom>
            <a:noFill/>
          </p:spPr>
          <p:txBody>
            <a:bodyPr wrap="square" lIns="0">
              <a:spAutoFit/>
            </a:bodyPr>
            <a:lstStyle/>
            <a:p>
              <a:r>
                <a:rPr lang="en-US" sz="1100" dirty="0">
                  <a:latin typeface="Open Sans" panose="020B0606030504020204" pitchFamily="34" charset="0"/>
                  <a:ea typeface="Open Sans" panose="020B0606030504020204" pitchFamily="34" charset="0"/>
                  <a:cs typeface="Open Sans" panose="020B0606030504020204" pitchFamily="34" charset="0"/>
                </a:rPr>
                <a:t>Is a business intelligence and</a:t>
              </a:r>
            </a:p>
            <a:p>
              <a:r>
                <a:rPr lang="en-US" sz="1100" dirty="0">
                  <a:latin typeface="Open Sans" panose="020B0606030504020204" pitchFamily="34" charset="0"/>
                  <a:ea typeface="Open Sans" panose="020B0606030504020204" pitchFamily="34" charset="0"/>
                  <a:cs typeface="Open Sans" panose="020B0606030504020204" pitchFamily="34" charset="0"/>
                </a:rPr>
                <a:t>data visualization tool that can be used to create custom dashboards and reports for analyzing data</a:t>
              </a:r>
            </a:p>
            <a:p>
              <a:r>
                <a:rPr lang="en-US" sz="1100" dirty="0">
                  <a:latin typeface="Open Sans" panose="020B0606030504020204" pitchFamily="34" charset="0"/>
                  <a:ea typeface="Open Sans" panose="020B0606030504020204" pitchFamily="34" charset="0"/>
                  <a:cs typeface="Open Sans" panose="020B0606030504020204" pitchFamily="34" charset="0"/>
                </a:rPr>
                <a:t>related to disinformation. By using </a:t>
              </a:r>
              <a:r>
                <a:rPr lang="en-US" sz="1100" dirty="0" err="1">
                  <a:latin typeface="Open Sans" panose="020B0606030504020204" pitchFamily="34" charset="0"/>
                  <a:ea typeface="Open Sans" panose="020B0606030504020204" pitchFamily="34" charset="0"/>
                  <a:cs typeface="Open Sans" panose="020B0606030504020204" pitchFamily="34" charset="0"/>
                </a:rPr>
                <a:t>Metabase</a:t>
              </a:r>
              <a:r>
                <a:rPr lang="en-US" sz="1100" dirty="0">
                  <a:latin typeface="Open Sans" panose="020B0606030504020204" pitchFamily="34" charset="0"/>
                  <a:ea typeface="Open Sans" panose="020B0606030504020204" pitchFamily="34" charset="0"/>
                  <a:cs typeface="Open Sans" panose="020B0606030504020204" pitchFamily="34" charset="0"/>
                </a:rPr>
                <a:t>, analysts and researchers can more easily visualize and share data insights, making it easier to detect and analyze potential cases of disinformation.</a:t>
              </a:r>
            </a:p>
          </p:txBody>
        </p:sp>
      </p:grpSp>
    </p:spTree>
    <p:extLst>
      <p:ext uri="{BB962C8B-B14F-4D97-AF65-F5344CB8AC3E}">
        <p14:creationId xmlns:p14="http://schemas.microsoft.com/office/powerpoint/2010/main" val="2939671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003E4-0E4B-0F21-501E-37E650A77A94}"/>
              </a:ext>
            </a:extLst>
          </p:cNvPr>
          <p:cNvSpPr>
            <a:spLocks noGrp="1"/>
          </p:cNvSpPr>
          <p:nvPr>
            <p:ph type="title"/>
          </p:nvPr>
        </p:nvSpPr>
        <p:spPr/>
        <p:txBody>
          <a:bodyPr/>
          <a:lstStyle/>
          <a:p>
            <a:r>
              <a:rPr lang="en-US" dirty="0"/>
              <a:t>Deployment Diagram</a:t>
            </a:r>
          </a:p>
        </p:txBody>
      </p:sp>
      <p:pic>
        <p:nvPicPr>
          <p:cNvPr id="5" name="Picture 4" descr="Diagram, schematic&#10;&#10;Description automatically generated">
            <a:extLst>
              <a:ext uri="{FF2B5EF4-FFF2-40B4-BE49-F238E27FC236}">
                <a16:creationId xmlns:a16="http://schemas.microsoft.com/office/drawing/2014/main" id="{161BFCD9-ADEA-5A09-4446-9EAA92CDC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0875"/>
            <a:ext cx="12192000" cy="4256249"/>
          </a:xfrm>
          <a:prstGeom prst="rect">
            <a:avLst/>
          </a:prstGeom>
        </p:spPr>
      </p:pic>
    </p:spTree>
    <p:extLst>
      <p:ext uri="{BB962C8B-B14F-4D97-AF65-F5344CB8AC3E}">
        <p14:creationId xmlns:p14="http://schemas.microsoft.com/office/powerpoint/2010/main" val="2854120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811F3-27B6-DF97-5AAF-AD350C7F8098}"/>
              </a:ext>
            </a:extLst>
          </p:cNvPr>
          <p:cNvSpPr>
            <a:spLocks noGrp="1"/>
          </p:cNvSpPr>
          <p:nvPr>
            <p:ph type="title"/>
          </p:nvPr>
        </p:nvSpPr>
        <p:spPr/>
        <p:txBody>
          <a:bodyPr/>
          <a:lstStyle/>
          <a:p>
            <a:r>
              <a:rPr lang="en-US" dirty="0"/>
              <a:t>Scheme in PostgreSQL</a:t>
            </a:r>
          </a:p>
        </p:txBody>
      </p:sp>
      <p:pic>
        <p:nvPicPr>
          <p:cNvPr id="4" name="image4.jpeg">
            <a:extLst>
              <a:ext uri="{FF2B5EF4-FFF2-40B4-BE49-F238E27FC236}">
                <a16:creationId xmlns:a16="http://schemas.microsoft.com/office/drawing/2014/main" id="{5E78E705-51D6-6702-E3CD-39A1A7531D6E}"/>
              </a:ext>
            </a:extLst>
          </p:cNvPr>
          <p:cNvPicPr>
            <a:picLocks noChangeAspect="1"/>
          </p:cNvPicPr>
          <p:nvPr/>
        </p:nvPicPr>
        <p:blipFill>
          <a:blip r:embed="rId2" cstate="print"/>
          <a:stretch>
            <a:fillRect/>
          </a:stretch>
        </p:blipFill>
        <p:spPr>
          <a:xfrm>
            <a:off x="3539715" y="1088740"/>
            <a:ext cx="5609003" cy="5161917"/>
          </a:xfrm>
          <a:prstGeom prst="rect">
            <a:avLst/>
          </a:prstGeom>
        </p:spPr>
      </p:pic>
    </p:spTree>
    <p:extLst>
      <p:ext uri="{BB962C8B-B14F-4D97-AF65-F5344CB8AC3E}">
        <p14:creationId xmlns:p14="http://schemas.microsoft.com/office/powerpoint/2010/main" val="182383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6C6A587298E748B67C18B0AF8E42A9" ma:contentTypeVersion="15" ma:contentTypeDescription="Create a new document." ma:contentTypeScope="" ma:versionID="b4e60fdde208e9e0d4ca897793705018">
  <xsd:schema xmlns:xsd="http://www.w3.org/2001/XMLSchema" xmlns:xs="http://www.w3.org/2001/XMLSchema" xmlns:p="http://schemas.microsoft.com/office/2006/metadata/properties" xmlns:ns2="60b93ff2-175a-487d-878f-77797645550c" xmlns:ns3="34fa2aee-9e27-4e2c-89d2-85c279db6397" targetNamespace="http://schemas.microsoft.com/office/2006/metadata/properties" ma:root="true" ma:fieldsID="ae4f53d9ed59279715d41dd1058800d4" ns2:_="" ns3:_="">
    <xsd:import namespace="60b93ff2-175a-487d-878f-77797645550c"/>
    <xsd:import namespace="34fa2aee-9e27-4e2c-89d2-85c279db6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b93ff2-175a-487d-878f-7779764555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20265ef5-b97d-40e9-861a-64405a6b752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4fa2aee-9e27-4e2c-89d2-85c279db6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ead7170-332c-4ed2-85cd-33b9914d6139}" ma:internalName="TaxCatchAll" ma:showField="CatchAllData" ma:web="34fa2aee-9e27-4e2c-89d2-85c279db63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4fa2aee-9e27-4e2c-89d2-85c279db6397" xsi:nil="true"/>
    <lcf76f155ced4ddcb4097134ff3c332f xmlns="60b93ff2-175a-487d-878f-77797645550c">
      <Terms xmlns="http://schemas.microsoft.com/office/infopath/2007/PartnerControls"/>
    </lcf76f155ced4ddcb4097134ff3c332f>
    <SharedWithUsers xmlns="34fa2aee-9e27-4e2c-89d2-85c279db6397">
      <UserInfo>
        <DisplayName>Kateryna Y. Yatsenko</DisplayName>
        <AccountId>21</AccountId>
        <AccountType/>
      </UserInfo>
    </SharedWithUsers>
  </documentManagement>
</p:properties>
</file>

<file path=customXml/itemProps1.xml><?xml version="1.0" encoding="utf-8"?>
<ds:datastoreItem xmlns:ds="http://schemas.openxmlformats.org/officeDocument/2006/customXml" ds:itemID="{3638616B-CD00-4668-9E76-0776EA205B78}">
  <ds:schemaRefs>
    <ds:schemaRef ds:uri="34fa2aee-9e27-4e2c-89d2-85c279db6397"/>
    <ds:schemaRef ds:uri="60b93ff2-175a-487d-878f-7779764555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211DFF4-7AF5-4A4A-8F37-38120DFD5ED5}">
  <ds:schemaRefs>
    <ds:schemaRef ds:uri="http://schemas.microsoft.com/sharepoint/v3/contenttype/forms"/>
  </ds:schemaRefs>
</ds:datastoreItem>
</file>

<file path=customXml/itemProps3.xml><?xml version="1.0" encoding="utf-8"?>
<ds:datastoreItem xmlns:ds="http://schemas.openxmlformats.org/officeDocument/2006/customXml" ds:itemID="{6807F714-0598-481C-8733-286AF20C45DC}">
  <ds:schemaRefs>
    <ds:schemaRef ds:uri="34fa2aee-9e27-4e2c-89d2-85c279db6397"/>
    <ds:schemaRef ds:uri="60b93ff2-175a-487d-878f-7779764555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463</TotalTime>
  <Words>1293</Words>
  <Application>Microsoft Macintosh PowerPoint</Application>
  <PresentationFormat>Widescreen</PresentationFormat>
  <Paragraphs>170</Paragraphs>
  <Slides>26</Slides>
  <Notes>3</Notes>
  <HiddenSlides>14</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-apple-system</vt:lpstr>
      <vt:lpstr>Arial</vt:lpstr>
      <vt:lpstr>Calibri</vt:lpstr>
      <vt:lpstr>Copperplate Gothic Bold</vt:lpstr>
      <vt:lpstr>Open Sans</vt:lpstr>
      <vt:lpstr>OpenSans</vt:lpstr>
      <vt:lpstr>Proxima Nova Black</vt:lpstr>
      <vt:lpstr>Wingdings</vt:lpstr>
      <vt:lpstr>Office Theme</vt:lpstr>
      <vt:lpstr>1_Office Theme</vt:lpstr>
      <vt:lpstr>DisInformationDetector by Valkyrie-2</vt:lpstr>
      <vt:lpstr>DisInformationDetector</vt:lpstr>
      <vt:lpstr>DisInformation Detector</vt:lpstr>
      <vt:lpstr>Description </vt:lpstr>
      <vt:lpstr>DisInformation Detector </vt:lpstr>
      <vt:lpstr>High-level Architecture Steps</vt:lpstr>
      <vt:lpstr>Used Technologies</vt:lpstr>
      <vt:lpstr>Deployment Diagram</vt:lpstr>
      <vt:lpstr>Scheme in PostgreSQL</vt:lpstr>
      <vt:lpstr>Relation Graph </vt:lpstr>
      <vt:lpstr>Relation Graph </vt:lpstr>
      <vt:lpstr>Final ML Model Results on Validation Set</vt:lpstr>
      <vt:lpstr>MetaBase BI Demo</vt:lpstr>
      <vt:lpstr>PowerPoint Presentation</vt:lpstr>
      <vt:lpstr>Component Diagram</vt:lpstr>
      <vt:lpstr>Model Lifecycle Example with AWS and Sagemaker</vt:lpstr>
      <vt:lpstr>PowerPoint Presentation</vt:lpstr>
      <vt:lpstr>PowerPoint Presentation</vt:lpstr>
      <vt:lpstr>PowerPoint Presentation</vt:lpstr>
      <vt:lpstr>Component Details</vt:lpstr>
      <vt:lpstr>Deployment Diagram</vt:lpstr>
      <vt:lpstr>High-level Architecture Steps</vt:lpstr>
      <vt:lpstr>High-level Architecture Steps</vt:lpstr>
      <vt:lpstr>High-level Architecture Steps</vt:lpstr>
      <vt:lpstr>DisInformation Detector by Valkyrie-2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valkyrie.</dc:title>
  <dc:creator>Alina Skakun</dc:creator>
  <cp:lastModifiedBy>Dmytro Zikrach</cp:lastModifiedBy>
  <cp:revision>4</cp:revision>
  <dcterms:created xsi:type="dcterms:W3CDTF">2023-02-14T15:51:54Z</dcterms:created>
  <dcterms:modified xsi:type="dcterms:W3CDTF">2023-02-24T06:29:18Z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0x010100F16C6A587298E748B67C18B0AF8E42A9</vt:lpwstr>
  </property>
  <property fmtid="{D5CDD505-2E9C-101B-9397-08002B2CF9AE}" pid="3" name="MediaServiceImageTags">
    <vt:lpwstr/>
  </property>
</Properties>
</file>